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12"/>
  </p:notesMasterIdLst>
  <p:sldIdLst>
    <p:sldId id="256" r:id="rId2"/>
    <p:sldId id="261" r:id="rId3"/>
    <p:sldId id="258" r:id="rId4"/>
    <p:sldId id="257" r:id="rId5"/>
    <p:sldId id="292" r:id="rId6"/>
    <p:sldId id="269" r:id="rId7"/>
    <p:sldId id="259" r:id="rId8"/>
    <p:sldId id="293" r:id="rId9"/>
    <p:sldId id="294" r:id="rId10"/>
    <p:sldId id="270" r:id="rId11"/>
  </p:sldIdLst>
  <p:sldSz cx="9144000" cy="5143500" type="screen16x9"/>
  <p:notesSz cx="6858000" cy="9144000"/>
  <p:embeddedFontLst>
    <p:embeddedFont>
      <p:font typeface="Albert Sans" panose="020B0604020202020204" charset="-18"/>
      <p:regular r:id="rId13"/>
      <p:bold r:id="rId14"/>
      <p:italic r:id="rId15"/>
      <p:boldItalic r:id="rId16"/>
    </p:embeddedFont>
    <p:embeddedFont>
      <p:font typeface="Bebas Neue" panose="020B0606020202050201" pitchFamily="34" charset="-18"/>
      <p:regular r:id="rId17"/>
    </p:embeddedFont>
    <p:embeddedFont>
      <p:font typeface="Unbounded" panose="020B0604020202020204" charset="-18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91A17AA-6EF8-44D8-AF24-037C6A48F00E}">
  <a:tblStyle styleId="{091A17AA-6EF8-44D8-AF24-037C6A48F0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5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135e18421cc_13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135e18421cc_13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7b7ca3ce77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7b7ca3ce77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b8ce9fd7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b8ce9fd7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7632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27b7ca3ce77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27b7ca3ce77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7b8ed7a0d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7b8ed7a0d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7b8ed7a0d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7b8ed7a0d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4208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8ce9f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8ce9f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352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702875" y="-560675"/>
            <a:ext cx="9133500" cy="1349324"/>
            <a:chOff x="-702875" y="-560675"/>
            <a:chExt cx="9133500" cy="1349324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" name="Google Shape;11;p2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5601600" cy="24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720000" y="1146700"/>
            <a:ext cx="46260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5" name="Google Shape;55;p14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702875" y="-560675"/>
            <a:ext cx="10033186" cy="6085324"/>
            <a:chOff x="-702875" y="-560675"/>
            <a:chExt cx="10033186" cy="6085324"/>
          </a:xfrm>
        </p:grpSpPr>
        <p:cxnSp>
          <p:nvCxnSpPr>
            <p:cNvPr id="59" name="Google Shape;59;p15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0" name="Google Shape;60;p15"/>
            <p:cNvSpPr/>
            <p:nvPr/>
          </p:nvSpPr>
          <p:spPr>
            <a:xfrm>
              <a:off x="7914200" y="417532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5"/>
            <p:cNvSpPr/>
            <p:nvPr/>
          </p:nvSpPr>
          <p:spPr>
            <a:xfrm>
              <a:off x="-702875" y="-560675"/>
              <a:ext cx="1416111" cy="1349324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713251" y="691900"/>
            <a:ext cx="4560300" cy="7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1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1"/>
          </p:nvPr>
        </p:nvSpPr>
        <p:spPr>
          <a:xfrm>
            <a:off x="713226" y="1383750"/>
            <a:ext cx="4560300" cy="11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/>
          <p:nvPr/>
        </p:nvSpPr>
        <p:spPr>
          <a:xfrm>
            <a:off x="713225" y="3377350"/>
            <a:ext cx="4560300" cy="7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CREDITS: </a:t>
            </a:r>
            <a:r>
              <a:rPr lang="en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This presentation template was created by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en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2"/>
              </a:rPr>
              <a:t>Slidesgo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, </a:t>
            </a:r>
            <a:r>
              <a:rPr lang="en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and includes icons by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en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3"/>
              </a:rPr>
              <a:t>Flaticon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, </a:t>
            </a:r>
            <a:r>
              <a:rPr lang="en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infographics &amp; images by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en" sz="1200" b="1" u="sng">
                <a:solidFill>
                  <a:schemeClr val="hlink"/>
                </a:solidFill>
                <a:latin typeface="Albert Sans"/>
                <a:ea typeface="Albert Sans"/>
                <a:cs typeface="Albert Sans"/>
                <a:sym typeface="Albert Sans"/>
                <a:hlinkClick r:id="rId4"/>
              </a:rPr>
              <a:t>Freepik</a:t>
            </a:r>
            <a:r>
              <a:rPr lang="en" sz="1200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 and content by </a:t>
            </a:r>
            <a:r>
              <a:rPr lang="en" sz="1200" b="1"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rPr>
              <a:t>Sandra Medina</a:t>
            </a:r>
            <a:endParaRPr sz="1200" b="1">
              <a:solidFill>
                <a:schemeClr val="accent3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6"/>
          <p:cNvGrpSpPr/>
          <p:nvPr/>
        </p:nvGrpSpPr>
        <p:grpSpPr>
          <a:xfrm>
            <a:off x="714450" y="336750"/>
            <a:ext cx="7716175" cy="4470000"/>
            <a:chOff x="714450" y="336750"/>
            <a:chExt cx="7716175" cy="4470000"/>
          </a:xfrm>
        </p:grpSpPr>
        <p:cxnSp>
          <p:nvCxnSpPr>
            <p:cNvPr id="67" name="Google Shape;67;p16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16"/>
            <p:cNvCxnSpPr/>
            <p:nvPr/>
          </p:nvCxnSpPr>
          <p:spPr>
            <a:xfrm>
              <a:off x="715525" y="33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16"/>
            <p:cNvCxnSpPr/>
            <p:nvPr/>
          </p:nvCxnSpPr>
          <p:spPr>
            <a:xfrm>
              <a:off x="714450" y="480675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16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7"/>
          <p:cNvGrpSpPr/>
          <p:nvPr/>
        </p:nvGrpSpPr>
        <p:grpSpPr>
          <a:xfrm>
            <a:off x="714450" y="539500"/>
            <a:ext cx="7716175" cy="4064500"/>
            <a:chOff x="714450" y="539500"/>
            <a:chExt cx="7716175" cy="4064500"/>
          </a:xfrm>
        </p:grpSpPr>
        <p:cxnSp>
          <p:nvCxnSpPr>
            <p:cNvPr id="73" name="Google Shape;73;p17"/>
            <p:cNvCxnSpPr/>
            <p:nvPr/>
          </p:nvCxnSpPr>
          <p:spPr>
            <a:xfrm>
              <a:off x="715525" y="5395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714450" y="4604000"/>
              <a:ext cx="7715100" cy="0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3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20000" y="24144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601375"/>
            <a:ext cx="17160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720000" y="31671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055279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2"/>
          </p:nvPr>
        </p:nvSpPr>
        <p:spPr>
          <a:xfrm>
            <a:off x="1583300" y="28380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5055275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4"/>
          </p:nvPr>
        </p:nvSpPr>
        <p:spPr>
          <a:xfrm>
            <a:off x="1583300" y="25664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Unbounded"/>
              <a:buNone/>
              <a:defRPr sz="2000" b="1">
                <a:latin typeface="Unbounded"/>
                <a:ea typeface="Unbounded"/>
                <a:cs typeface="Unbounded"/>
                <a:sym typeface="Unbounded"/>
              </a:defRPr>
            </a:lvl9pPr>
          </a:lstStyle>
          <a:p>
            <a:endParaRPr/>
          </a:p>
        </p:txBody>
      </p:sp>
      <p:cxnSp>
        <p:nvCxnSpPr>
          <p:cNvPr id="27" name="Google Shape;27;p5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>
                <a:solidFill>
                  <a:srgbClr val="0D08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31" name="Google Shape;31;p6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716550" y="615700"/>
            <a:ext cx="7714200" cy="95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716550" y="1569525"/>
            <a:ext cx="7184400" cy="29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Unbounded"/>
              <a:buAutoNum type="arabicPeriod"/>
              <a:defRPr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/>
            </a:lvl9pPr>
          </a:lstStyle>
          <a:p>
            <a:endParaRPr/>
          </a:p>
        </p:txBody>
      </p:sp>
      <p:cxnSp>
        <p:nvCxnSpPr>
          <p:cNvPr id="35" name="Google Shape;35;p7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330575" y="1307100"/>
            <a:ext cx="6483000" cy="252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cxnSp>
        <p:nvCxnSpPr>
          <p:cNvPr id="38" name="Google Shape;38;p8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9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222825" y="845150"/>
            <a:ext cx="4704900" cy="18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876575" y="2683737"/>
            <a:ext cx="3384300" cy="8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715525" y="539500"/>
            <a:ext cx="77151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3500" b="1">
                <a:solidFill>
                  <a:schemeClr val="accent3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●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○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lbert Sans"/>
              <a:buChar char="■"/>
              <a:defRPr>
                <a:solidFill>
                  <a:schemeClr val="accent3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ctrTitle"/>
          </p:nvPr>
        </p:nvSpPr>
        <p:spPr>
          <a:xfrm>
            <a:off x="713225" y="1991275"/>
            <a:ext cx="7785316" cy="1599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200" dirty="0">
                <a:latin typeface="Unbounded" panose="020B0604020202020204" charset="-18"/>
              </a:rPr>
              <a:t>Umrežavanje znanstvenika i praktičara: most povezivanja teorije i prakse RPOO</a:t>
            </a:r>
          </a:p>
        </p:txBody>
      </p:sp>
      <p:grpSp>
        <p:nvGrpSpPr>
          <p:cNvPr id="110" name="Google Shape;110;p21"/>
          <p:cNvGrpSpPr/>
          <p:nvPr/>
        </p:nvGrpSpPr>
        <p:grpSpPr>
          <a:xfrm>
            <a:off x="713225" y="868394"/>
            <a:ext cx="1743003" cy="424158"/>
            <a:chOff x="1077075" y="4279425"/>
            <a:chExt cx="1743003" cy="424158"/>
          </a:xfrm>
        </p:grpSpPr>
        <p:sp>
          <p:nvSpPr>
            <p:cNvPr id="111" name="Google Shape;111;p21"/>
            <p:cNvSpPr/>
            <p:nvPr/>
          </p:nvSpPr>
          <p:spPr>
            <a:xfrm>
              <a:off x="107707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1"/>
            <p:cNvSpPr/>
            <p:nvPr/>
          </p:nvSpPr>
          <p:spPr>
            <a:xfrm>
              <a:off x="1726000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1"/>
            <p:cNvSpPr/>
            <p:nvPr/>
          </p:nvSpPr>
          <p:spPr>
            <a:xfrm>
              <a:off x="237492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21"/>
          <p:cNvSpPr/>
          <p:nvPr/>
        </p:nvSpPr>
        <p:spPr>
          <a:xfrm>
            <a:off x="7914200" y="4175325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56B241B3-2B15-6F54-ED45-782BCCC5D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022" y="4668451"/>
            <a:ext cx="726466" cy="36307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0E8AB53-1D77-9670-78A5-9DEDF20FA0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7388" y="690470"/>
            <a:ext cx="2440641" cy="1092900"/>
          </a:xfrm>
          <a:prstGeom prst="rect">
            <a:avLst/>
          </a:prstGeom>
        </p:spPr>
      </p:pic>
      <p:sp>
        <p:nvSpPr>
          <p:cNvPr id="6" name="Google Shape;121;p22">
            <a:extLst>
              <a:ext uri="{FF2B5EF4-FFF2-40B4-BE49-F238E27FC236}">
                <a16:creationId xmlns:a16="http://schemas.microsoft.com/office/drawing/2014/main" id="{80A43BEA-BE95-F4B6-1265-62540535A56A}"/>
              </a:ext>
            </a:extLst>
          </p:cNvPr>
          <p:cNvSpPr txBox="1"/>
          <p:nvPr/>
        </p:nvSpPr>
        <p:spPr>
          <a:xfrm>
            <a:off x="815284" y="3798271"/>
            <a:ext cx="5525004" cy="104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prof. dr. sc. Dejana Bouillet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Sveučilište u Zagrebu Filozofski fakultet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Odsjek za pedagogiju</a:t>
            </a:r>
            <a:endParaRPr sz="1600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8F49E7E8-4E03-A075-1D2C-F3EA86775F0F}"/>
              </a:ext>
            </a:extLst>
          </p:cNvPr>
          <p:cNvSpPr txBox="1"/>
          <p:nvPr/>
        </p:nvSpPr>
        <p:spPr>
          <a:xfrm>
            <a:off x="1212436" y="144010"/>
            <a:ext cx="6607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solidFill>
                  <a:srgbClr val="0070C0"/>
                </a:solidFill>
                <a:latin typeface="Unbounded" panose="020B0604020202020204" charset="-18"/>
              </a:rPr>
              <a:t>26. DANI RPOO „Umrežavanje kao strategija učenja”</a:t>
            </a:r>
            <a:endParaRPr lang="en-GB" dirty="0">
              <a:solidFill>
                <a:srgbClr val="0070C0"/>
              </a:solidFill>
              <a:latin typeface="Unbounded" panose="020B0604020202020204" charset="-18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C1934DFF-993E-8FAA-A06D-B2AD8D98008C}"/>
              </a:ext>
            </a:extLst>
          </p:cNvPr>
          <p:cNvSpPr txBox="1"/>
          <p:nvPr/>
        </p:nvSpPr>
        <p:spPr>
          <a:xfrm>
            <a:off x="5099327" y="4760522"/>
            <a:ext cx="2720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rgbClr val="0070C0"/>
                </a:solidFill>
                <a:latin typeface="Unbounded" panose="020B0604020202020204" charset="-18"/>
              </a:rPr>
              <a:t>10. I 11. 11. 2023., Split</a:t>
            </a:r>
            <a:endParaRPr lang="en-GB" dirty="0">
              <a:solidFill>
                <a:srgbClr val="0070C0"/>
              </a:solidFill>
              <a:latin typeface="Unbounded" panose="020B0604020202020204" charset="-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35"/>
          <p:cNvSpPr txBox="1">
            <a:spLocks noGrp="1"/>
          </p:cNvSpPr>
          <p:nvPr>
            <p:ph type="title"/>
          </p:nvPr>
        </p:nvSpPr>
        <p:spPr>
          <a:xfrm>
            <a:off x="713251" y="691900"/>
            <a:ext cx="4560300" cy="7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Hvala svima!</a:t>
            </a:r>
            <a:endParaRPr dirty="0"/>
          </a:p>
        </p:txBody>
      </p:sp>
      <p:grpSp>
        <p:nvGrpSpPr>
          <p:cNvPr id="2" name="Google Shape;86;p21">
            <a:extLst>
              <a:ext uri="{FF2B5EF4-FFF2-40B4-BE49-F238E27FC236}">
                <a16:creationId xmlns:a16="http://schemas.microsoft.com/office/drawing/2014/main" id="{D242E053-0ACA-DA1D-0EA9-1A8806D18643}"/>
              </a:ext>
            </a:extLst>
          </p:cNvPr>
          <p:cNvGrpSpPr/>
          <p:nvPr/>
        </p:nvGrpSpPr>
        <p:grpSpPr>
          <a:xfrm rot="-5400000">
            <a:off x="2443049" y="764398"/>
            <a:ext cx="686675" cy="2494400"/>
            <a:chOff x="7337188" y="695250"/>
            <a:chExt cx="686675" cy="2494400"/>
          </a:xfrm>
        </p:grpSpPr>
        <p:grpSp>
          <p:nvGrpSpPr>
            <p:cNvPr id="3" name="Google Shape;87;p21">
              <a:extLst>
                <a:ext uri="{FF2B5EF4-FFF2-40B4-BE49-F238E27FC236}">
                  <a16:creationId xmlns:a16="http://schemas.microsoft.com/office/drawing/2014/main" id="{3905E287-9251-5C64-6790-A3C837DCA2A3}"/>
                </a:ext>
              </a:extLst>
            </p:cNvPr>
            <p:cNvGrpSpPr/>
            <p:nvPr/>
          </p:nvGrpSpPr>
          <p:grpSpPr>
            <a:xfrm>
              <a:off x="7337188" y="1602000"/>
              <a:ext cx="686675" cy="686625"/>
              <a:chOff x="2500200" y="1600050"/>
              <a:chExt cx="686675" cy="686625"/>
            </a:xfrm>
          </p:grpSpPr>
          <p:sp>
            <p:nvSpPr>
              <p:cNvPr id="24" name="Google Shape;88;p21">
                <a:extLst>
                  <a:ext uri="{FF2B5EF4-FFF2-40B4-BE49-F238E27FC236}">
                    <a16:creationId xmlns:a16="http://schemas.microsoft.com/office/drawing/2014/main" id="{6D71ECA9-1968-4EE9-C8C1-2599EE8D1844}"/>
                  </a:ext>
                </a:extLst>
              </p:cNvPr>
              <p:cNvSpPr/>
              <p:nvPr/>
            </p:nvSpPr>
            <p:spPr>
              <a:xfrm>
                <a:off x="2500200" y="1600050"/>
                <a:ext cx="686675" cy="686625"/>
              </a:xfrm>
              <a:custGeom>
                <a:avLst/>
                <a:gdLst/>
                <a:ahLst/>
                <a:cxnLst/>
                <a:rect l="l" t="t" r="r" b="b"/>
                <a:pathLst>
                  <a:path w="27467" h="27465" extrusionOk="0">
                    <a:moveTo>
                      <a:pt x="13734" y="0"/>
                    </a:moveTo>
                    <a:cubicBezTo>
                      <a:pt x="6127" y="0"/>
                      <a:pt x="1" y="6124"/>
                      <a:pt x="1" y="13731"/>
                    </a:cubicBezTo>
                    <a:lnTo>
                      <a:pt x="1" y="13734"/>
                    </a:lnTo>
                    <a:cubicBezTo>
                      <a:pt x="1" y="21341"/>
                      <a:pt x="6127" y="27464"/>
                      <a:pt x="13734" y="27464"/>
                    </a:cubicBezTo>
                    <a:cubicBezTo>
                      <a:pt x="21341" y="27464"/>
                      <a:pt x="27467" y="21341"/>
                      <a:pt x="27467" y="13734"/>
                    </a:cubicBezTo>
                    <a:lnTo>
                      <a:pt x="27467" y="13731"/>
                    </a:lnTo>
                    <a:cubicBezTo>
                      <a:pt x="27467" y="6124"/>
                      <a:pt x="21341" y="0"/>
                      <a:pt x="137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89;p21">
                <a:extLst>
                  <a:ext uri="{FF2B5EF4-FFF2-40B4-BE49-F238E27FC236}">
                    <a16:creationId xmlns:a16="http://schemas.microsoft.com/office/drawing/2014/main" id="{016C6DC8-1BA1-8294-BF5D-04910FB93388}"/>
                  </a:ext>
                </a:extLst>
              </p:cNvPr>
              <p:cNvSpPr/>
              <p:nvPr/>
            </p:nvSpPr>
            <p:spPr>
              <a:xfrm>
                <a:off x="2507275" y="1600425"/>
                <a:ext cx="672525" cy="685875"/>
              </a:xfrm>
              <a:custGeom>
                <a:avLst/>
                <a:gdLst/>
                <a:ahLst/>
                <a:cxnLst/>
                <a:rect l="l" t="t" r="r" b="b"/>
                <a:pathLst>
                  <a:path w="26901" h="27435" extrusionOk="0">
                    <a:moveTo>
                      <a:pt x="13107" y="1"/>
                    </a:moveTo>
                    <a:lnTo>
                      <a:pt x="13107" y="12218"/>
                    </a:lnTo>
                    <a:lnTo>
                      <a:pt x="7804" y="1212"/>
                    </a:lnTo>
                    <a:lnTo>
                      <a:pt x="7184" y="1510"/>
                    </a:lnTo>
                    <a:lnTo>
                      <a:pt x="12489" y="12516"/>
                    </a:lnTo>
                    <a:lnTo>
                      <a:pt x="2933" y="4906"/>
                    </a:lnTo>
                    <a:lnTo>
                      <a:pt x="2504" y="5443"/>
                    </a:lnTo>
                    <a:lnTo>
                      <a:pt x="12061" y="13048"/>
                    </a:lnTo>
                    <a:lnTo>
                      <a:pt x="153" y="10336"/>
                    </a:lnTo>
                    <a:lnTo>
                      <a:pt x="1" y="11004"/>
                    </a:lnTo>
                    <a:lnTo>
                      <a:pt x="11911" y="13719"/>
                    </a:lnTo>
                    <a:lnTo>
                      <a:pt x="3" y="16446"/>
                    </a:lnTo>
                    <a:lnTo>
                      <a:pt x="157" y="17114"/>
                    </a:lnTo>
                    <a:lnTo>
                      <a:pt x="12061" y="14389"/>
                    </a:lnTo>
                    <a:lnTo>
                      <a:pt x="12061" y="14389"/>
                    </a:lnTo>
                    <a:lnTo>
                      <a:pt x="2513" y="22004"/>
                    </a:lnTo>
                    <a:lnTo>
                      <a:pt x="2942" y="22540"/>
                    </a:lnTo>
                    <a:lnTo>
                      <a:pt x="12491" y="14921"/>
                    </a:lnTo>
                    <a:lnTo>
                      <a:pt x="12491" y="14921"/>
                    </a:lnTo>
                    <a:lnTo>
                      <a:pt x="7197" y="25931"/>
                    </a:lnTo>
                    <a:lnTo>
                      <a:pt x="7814" y="26229"/>
                    </a:lnTo>
                    <a:lnTo>
                      <a:pt x="13107" y="15222"/>
                    </a:lnTo>
                    <a:lnTo>
                      <a:pt x="13107" y="27434"/>
                    </a:lnTo>
                    <a:lnTo>
                      <a:pt x="13794" y="27434"/>
                    </a:lnTo>
                    <a:lnTo>
                      <a:pt x="13794" y="15220"/>
                    </a:lnTo>
                    <a:lnTo>
                      <a:pt x="19100" y="26222"/>
                    </a:lnTo>
                    <a:lnTo>
                      <a:pt x="19718" y="25924"/>
                    </a:lnTo>
                    <a:lnTo>
                      <a:pt x="14412" y="14921"/>
                    </a:lnTo>
                    <a:lnTo>
                      <a:pt x="23969" y="22529"/>
                    </a:lnTo>
                    <a:lnTo>
                      <a:pt x="24397" y="21994"/>
                    </a:lnTo>
                    <a:lnTo>
                      <a:pt x="14841" y="14386"/>
                    </a:lnTo>
                    <a:lnTo>
                      <a:pt x="26749" y="17101"/>
                    </a:lnTo>
                    <a:lnTo>
                      <a:pt x="26901" y="16431"/>
                    </a:lnTo>
                    <a:lnTo>
                      <a:pt x="14991" y="13716"/>
                    </a:lnTo>
                    <a:lnTo>
                      <a:pt x="26899" y="10991"/>
                    </a:lnTo>
                    <a:lnTo>
                      <a:pt x="26747" y="10321"/>
                    </a:lnTo>
                    <a:lnTo>
                      <a:pt x="14841" y="13048"/>
                    </a:lnTo>
                    <a:lnTo>
                      <a:pt x="24388" y="5430"/>
                    </a:lnTo>
                    <a:lnTo>
                      <a:pt x="23960" y="4895"/>
                    </a:lnTo>
                    <a:lnTo>
                      <a:pt x="14410" y="12513"/>
                    </a:lnTo>
                    <a:lnTo>
                      <a:pt x="19705" y="1504"/>
                    </a:lnTo>
                    <a:lnTo>
                      <a:pt x="19087" y="1206"/>
                    </a:lnTo>
                    <a:lnTo>
                      <a:pt x="13794" y="12213"/>
                    </a:lnTo>
                    <a:lnTo>
                      <a:pt x="1379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" name="Google Shape;90;p21">
              <a:extLst>
                <a:ext uri="{FF2B5EF4-FFF2-40B4-BE49-F238E27FC236}">
                  <a16:creationId xmlns:a16="http://schemas.microsoft.com/office/drawing/2014/main" id="{109686E5-7477-A8B5-34AE-42280B95EDCE}"/>
                </a:ext>
              </a:extLst>
            </p:cNvPr>
            <p:cNvGrpSpPr/>
            <p:nvPr/>
          </p:nvGrpSpPr>
          <p:grpSpPr>
            <a:xfrm>
              <a:off x="7337188" y="695250"/>
              <a:ext cx="686675" cy="686700"/>
              <a:chOff x="2418150" y="474725"/>
              <a:chExt cx="686675" cy="686700"/>
            </a:xfrm>
          </p:grpSpPr>
          <p:sp>
            <p:nvSpPr>
              <p:cNvPr id="17" name="Google Shape;91;p21">
                <a:extLst>
                  <a:ext uri="{FF2B5EF4-FFF2-40B4-BE49-F238E27FC236}">
                    <a16:creationId xmlns:a16="http://schemas.microsoft.com/office/drawing/2014/main" id="{A3C5CF1C-4B45-C4F2-C6F5-EAFCF60B7A13}"/>
                  </a:ext>
                </a:extLst>
              </p:cNvPr>
              <p:cNvSpPr/>
              <p:nvPr/>
            </p:nvSpPr>
            <p:spPr>
              <a:xfrm>
                <a:off x="2418150" y="474725"/>
                <a:ext cx="686675" cy="686700"/>
              </a:xfrm>
              <a:custGeom>
                <a:avLst/>
                <a:gdLst/>
                <a:ahLst/>
                <a:cxnLst/>
                <a:rect l="l" t="t" r="r" b="b"/>
                <a:pathLst>
                  <a:path w="27467" h="27468" extrusionOk="0">
                    <a:moveTo>
                      <a:pt x="13733" y="1"/>
                    </a:moveTo>
                    <a:cubicBezTo>
                      <a:pt x="13505" y="1"/>
                      <a:pt x="13276" y="5"/>
                      <a:pt x="13048" y="18"/>
                    </a:cubicBezTo>
                    <a:cubicBezTo>
                      <a:pt x="12565" y="40"/>
                      <a:pt x="12091" y="88"/>
                      <a:pt x="11621" y="164"/>
                    </a:cubicBezTo>
                    <a:cubicBezTo>
                      <a:pt x="9480" y="493"/>
                      <a:pt x="7503" y="1319"/>
                      <a:pt x="5811" y="2516"/>
                    </a:cubicBezTo>
                    <a:cubicBezTo>
                      <a:pt x="5388" y="2814"/>
                      <a:pt x="4980" y="3138"/>
                      <a:pt x="4597" y="3482"/>
                    </a:cubicBezTo>
                    <a:cubicBezTo>
                      <a:pt x="4401" y="3658"/>
                      <a:pt x="4207" y="3838"/>
                      <a:pt x="4022" y="4021"/>
                    </a:cubicBezTo>
                    <a:cubicBezTo>
                      <a:pt x="2665" y="5381"/>
                      <a:pt x="1592" y="7023"/>
                      <a:pt x="899" y="8853"/>
                    </a:cubicBezTo>
                    <a:cubicBezTo>
                      <a:pt x="727" y="9292"/>
                      <a:pt x="581" y="9744"/>
                      <a:pt x="459" y="10206"/>
                    </a:cubicBezTo>
                    <a:cubicBezTo>
                      <a:pt x="163" y="11322"/>
                      <a:pt x="4" y="12494"/>
                      <a:pt x="0" y="13704"/>
                    </a:cubicBezTo>
                    <a:lnTo>
                      <a:pt x="0" y="13734"/>
                    </a:lnTo>
                    <a:cubicBezTo>
                      <a:pt x="0" y="14384"/>
                      <a:pt x="46" y="15026"/>
                      <a:pt x="133" y="15651"/>
                    </a:cubicBezTo>
                    <a:cubicBezTo>
                      <a:pt x="524" y="18431"/>
                      <a:pt x="1745" y="20945"/>
                      <a:pt x="3539" y="22931"/>
                    </a:cubicBezTo>
                    <a:cubicBezTo>
                      <a:pt x="3692" y="23108"/>
                      <a:pt x="3855" y="23279"/>
                      <a:pt x="4022" y="23445"/>
                    </a:cubicBezTo>
                    <a:cubicBezTo>
                      <a:pt x="4303" y="23728"/>
                      <a:pt x="4594" y="23991"/>
                      <a:pt x="4897" y="24245"/>
                    </a:cubicBezTo>
                    <a:cubicBezTo>
                      <a:pt x="5754" y="24965"/>
                      <a:pt x="6702" y="25585"/>
                      <a:pt x="7718" y="26081"/>
                    </a:cubicBezTo>
                    <a:cubicBezTo>
                      <a:pt x="8386" y="26408"/>
                      <a:pt x="9080" y="26680"/>
                      <a:pt x="9800" y="26891"/>
                    </a:cubicBezTo>
                    <a:cubicBezTo>
                      <a:pt x="11044" y="27265"/>
                      <a:pt x="12367" y="27467"/>
                      <a:pt x="13733" y="27467"/>
                    </a:cubicBezTo>
                    <a:cubicBezTo>
                      <a:pt x="14629" y="27467"/>
                      <a:pt x="15504" y="27378"/>
                      <a:pt x="16352" y="27217"/>
                    </a:cubicBezTo>
                    <a:cubicBezTo>
                      <a:pt x="16813" y="27128"/>
                      <a:pt x="17272" y="27015"/>
                      <a:pt x="17716" y="26878"/>
                    </a:cubicBezTo>
                    <a:cubicBezTo>
                      <a:pt x="19389" y="26373"/>
                      <a:pt x="20927" y="25555"/>
                      <a:pt x="22263" y="24500"/>
                    </a:cubicBezTo>
                    <a:cubicBezTo>
                      <a:pt x="22619" y="24215"/>
                      <a:pt x="22957" y="23921"/>
                      <a:pt x="23279" y="23604"/>
                    </a:cubicBezTo>
                    <a:cubicBezTo>
                      <a:pt x="23335" y="23556"/>
                      <a:pt x="23392" y="23499"/>
                      <a:pt x="23446" y="23445"/>
                    </a:cubicBezTo>
                    <a:cubicBezTo>
                      <a:pt x="24645" y="22242"/>
                      <a:pt x="25626" y="20817"/>
                      <a:pt x="26320" y="19235"/>
                    </a:cubicBezTo>
                    <a:cubicBezTo>
                      <a:pt x="26535" y="18744"/>
                      <a:pt x="26724" y="18235"/>
                      <a:pt x="26881" y="17706"/>
                    </a:cubicBezTo>
                    <a:cubicBezTo>
                      <a:pt x="27264" y="16449"/>
                      <a:pt x="27466" y="15118"/>
                      <a:pt x="27466" y="13734"/>
                    </a:cubicBezTo>
                    <a:cubicBezTo>
                      <a:pt x="27466" y="11239"/>
                      <a:pt x="26798" y="8896"/>
                      <a:pt x="25635" y="6879"/>
                    </a:cubicBezTo>
                    <a:cubicBezTo>
                      <a:pt x="25036" y="5842"/>
                      <a:pt x="24308" y="4891"/>
                      <a:pt x="23472" y="4049"/>
                    </a:cubicBezTo>
                    <a:cubicBezTo>
                      <a:pt x="20984" y="1548"/>
                      <a:pt x="17540" y="1"/>
                      <a:pt x="137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" name="Google Shape;92;p21">
                <a:extLst>
                  <a:ext uri="{FF2B5EF4-FFF2-40B4-BE49-F238E27FC236}">
                    <a16:creationId xmlns:a16="http://schemas.microsoft.com/office/drawing/2014/main" id="{E03D4E5F-8228-BC05-231C-42AEAB2C6564}"/>
                  </a:ext>
                </a:extLst>
              </p:cNvPr>
              <p:cNvGrpSpPr/>
              <p:nvPr/>
            </p:nvGrpSpPr>
            <p:grpSpPr>
              <a:xfrm>
                <a:off x="2418200" y="475175"/>
                <a:ext cx="671975" cy="679975"/>
                <a:chOff x="2418200" y="475175"/>
                <a:chExt cx="671975" cy="679975"/>
              </a:xfrm>
            </p:grpSpPr>
            <p:sp>
              <p:nvSpPr>
                <p:cNvPr id="19" name="Google Shape;93;p21">
                  <a:extLst>
                    <a:ext uri="{FF2B5EF4-FFF2-40B4-BE49-F238E27FC236}">
                      <a16:creationId xmlns:a16="http://schemas.microsoft.com/office/drawing/2014/main" id="{CD22FCEA-40FD-D882-6D12-ADE65E1D0C0A}"/>
                    </a:ext>
                  </a:extLst>
                </p:cNvPr>
                <p:cNvSpPr/>
                <p:nvPr/>
              </p:nvSpPr>
              <p:spPr>
                <a:xfrm>
                  <a:off x="2506625" y="1043250"/>
                  <a:ext cx="158650" cy="103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6" h="4150" extrusionOk="0">
                      <a:moveTo>
                        <a:pt x="438" y="0"/>
                      </a:moveTo>
                      <a:cubicBezTo>
                        <a:pt x="272" y="0"/>
                        <a:pt x="116" y="73"/>
                        <a:pt x="0" y="190"/>
                      </a:cubicBezTo>
                      <a:cubicBezTo>
                        <a:pt x="153" y="367"/>
                        <a:pt x="316" y="538"/>
                        <a:pt x="483" y="704"/>
                      </a:cubicBezTo>
                      <a:cubicBezTo>
                        <a:pt x="764" y="987"/>
                        <a:pt x="1053" y="1250"/>
                        <a:pt x="1358" y="1504"/>
                      </a:cubicBezTo>
                      <a:cubicBezTo>
                        <a:pt x="1995" y="1663"/>
                        <a:pt x="2570" y="1957"/>
                        <a:pt x="3133" y="2379"/>
                      </a:cubicBezTo>
                      <a:cubicBezTo>
                        <a:pt x="3457" y="2625"/>
                        <a:pt x="3823" y="2968"/>
                        <a:pt x="4131" y="3288"/>
                      </a:cubicBezTo>
                      <a:cubicBezTo>
                        <a:pt x="4149" y="3306"/>
                        <a:pt x="4162" y="3323"/>
                        <a:pt x="4179" y="3340"/>
                      </a:cubicBezTo>
                      <a:cubicBezTo>
                        <a:pt x="4847" y="3667"/>
                        <a:pt x="5541" y="3939"/>
                        <a:pt x="6261" y="4150"/>
                      </a:cubicBezTo>
                      <a:cubicBezTo>
                        <a:pt x="6346" y="3934"/>
                        <a:pt x="6318" y="3680"/>
                        <a:pt x="6102" y="3464"/>
                      </a:cubicBezTo>
                      <a:cubicBezTo>
                        <a:pt x="5726" y="3086"/>
                        <a:pt x="5413" y="2642"/>
                        <a:pt x="5041" y="2259"/>
                      </a:cubicBezTo>
                      <a:cubicBezTo>
                        <a:pt x="4645" y="1857"/>
                        <a:pt x="4214" y="1483"/>
                        <a:pt x="3757" y="1148"/>
                      </a:cubicBezTo>
                      <a:cubicBezTo>
                        <a:pt x="2776" y="436"/>
                        <a:pt x="1669" y="71"/>
                        <a:pt x="466" y="1"/>
                      </a:cubicBezTo>
                      <a:cubicBezTo>
                        <a:pt x="457" y="1"/>
                        <a:pt x="447" y="0"/>
                        <a:pt x="43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94;p21">
                  <a:extLst>
                    <a:ext uri="{FF2B5EF4-FFF2-40B4-BE49-F238E27FC236}">
                      <a16:creationId xmlns:a16="http://schemas.microsoft.com/office/drawing/2014/main" id="{25B97BA3-D85C-CB5D-F542-0F03144DD8BA}"/>
                    </a:ext>
                  </a:extLst>
                </p:cNvPr>
                <p:cNvSpPr/>
                <p:nvPr/>
              </p:nvSpPr>
              <p:spPr>
                <a:xfrm>
                  <a:off x="2418200" y="817175"/>
                  <a:ext cx="442875" cy="33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15" h="13519" extrusionOk="0">
                      <a:moveTo>
                        <a:pt x="72" y="0"/>
                      </a:moveTo>
                      <a:cubicBezTo>
                        <a:pt x="48" y="0"/>
                        <a:pt x="24" y="2"/>
                        <a:pt x="0" y="6"/>
                      </a:cubicBezTo>
                      <a:lnTo>
                        <a:pt x="0" y="36"/>
                      </a:lnTo>
                      <a:cubicBezTo>
                        <a:pt x="0" y="686"/>
                        <a:pt x="44" y="1328"/>
                        <a:pt x="131" y="1953"/>
                      </a:cubicBezTo>
                      <a:cubicBezTo>
                        <a:pt x="1103" y="3160"/>
                        <a:pt x="2117" y="4343"/>
                        <a:pt x="3361" y="5274"/>
                      </a:cubicBezTo>
                      <a:cubicBezTo>
                        <a:pt x="4934" y="6451"/>
                        <a:pt x="6670" y="6782"/>
                        <a:pt x="8582" y="6971"/>
                      </a:cubicBezTo>
                      <a:cubicBezTo>
                        <a:pt x="10409" y="7152"/>
                        <a:pt x="12097" y="7613"/>
                        <a:pt x="13477" y="8892"/>
                      </a:cubicBezTo>
                      <a:cubicBezTo>
                        <a:pt x="14856" y="10169"/>
                        <a:pt x="15437" y="11927"/>
                        <a:pt x="16350" y="13519"/>
                      </a:cubicBezTo>
                      <a:cubicBezTo>
                        <a:pt x="16811" y="13430"/>
                        <a:pt x="17270" y="13317"/>
                        <a:pt x="17714" y="13180"/>
                      </a:cubicBezTo>
                      <a:lnTo>
                        <a:pt x="17712" y="13180"/>
                      </a:lnTo>
                      <a:cubicBezTo>
                        <a:pt x="17699" y="13127"/>
                        <a:pt x="17673" y="13075"/>
                        <a:pt x="17642" y="13021"/>
                      </a:cubicBezTo>
                      <a:cubicBezTo>
                        <a:pt x="16659" y="11378"/>
                        <a:pt x="16061" y="9555"/>
                        <a:pt x="14686" y="8161"/>
                      </a:cubicBezTo>
                      <a:cubicBezTo>
                        <a:pt x="13411" y="6864"/>
                        <a:pt x="11741" y="6038"/>
                        <a:pt x="9953" y="5766"/>
                      </a:cubicBezTo>
                      <a:cubicBezTo>
                        <a:pt x="8967" y="5618"/>
                        <a:pt x="7966" y="5590"/>
                        <a:pt x="6990" y="5411"/>
                      </a:cubicBezTo>
                      <a:cubicBezTo>
                        <a:pt x="6020" y="5231"/>
                        <a:pt x="5145" y="4861"/>
                        <a:pt x="4331" y="4298"/>
                      </a:cubicBezTo>
                      <a:cubicBezTo>
                        <a:pt x="2811" y="3236"/>
                        <a:pt x="1638" y="1674"/>
                        <a:pt x="501" y="234"/>
                      </a:cubicBezTo>
                      <a:cubicBezTo>
                        <a:pt x="371" y="71"/>
                        <a:pt x="220" y="0"/>
                        <a:pt x="7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95;p21">
                  <a:extLst>
                    <a:ext uri="{FF2B5EF4-FFF2-40B4-BE49-F238E27FC236}">
                      <a16:creationId xmlns:a16="http://schemas.microsoft.com/office/drawing/2014/main" id="{EC2F2F44-023E-2CCC-26CB-C7789E0C73D3}"/>
                    </a:ext>
                  </a:extLst>
                </p:cNvPr>
                <p:cNvSpPr/>
                <p:nvPr/>
              </p:nvSpPr>
              <p:spPr>
                <a:xfrm>
                  <a:off x="2429625" y="696025"/>
                  <a:ext cx="570500" cy="391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20" h="15648" extrusionOk="0">
                      <a:moveTo>
                        <a:pt x="437" y="1"/>
                      </a:moveTo>
                      <a:cubicBezTo>
                        <a:pt x="268" y="440"/>
                        <a:pt x="122" y="892"/>
                        <a:pt x="0" y="1354"/>
                      </a:cubicBezTo>
                      <a:cubicBezTo>
                        <a:pt x="1375" y="2557"/>
                        <a:pt x="2952" y="3507"/>
                        <a:pt x="4649" y="4188"/>
                      </a:cubicBezTo>
                      <a:cubicBezTo>
                        <a:pt x="6402" y="4895"/>
                        <a:pt x="8256" y="5189"/>
                        <a:pt x="10116" y="5480"/>
                      </a:cubicBezTo>
                      <a:cubicBezTo>
                        <a:pt x="11843" y="5748"/>
                        <a:pt x="13648" y="6002"/>
                        <a:pt x="15247" y="6755"/>
                      </a:cubicBezTo>
                      <a:cubicBezTo>
                        <a:pt x="16922" y="7536"/>
                        <a:pt x="18069" y="8824"/>
                        <a:pt x="18961" y="10423"/>
                      </a:cubicBezTo>
                      <a:cubicBezTo>
                        <a:pt x="19924" y="12146"/>
                        <a:pt x="20592" y="14071"/>
                        <a:pt x="21804" y="15648"/>
                      </a:cubicBezTo>
                      <a:cubicBezTo>
                        <a:pt x="22160" y="15363"/>
                        <a:pt x="22498" y="15069"/>
                        <a:pt x="22820" y="14752"/>
                      </a:cubicBezTo>
                      <a:cubicBezTo>
                        <a:pt x="22815" y="14743"/>
                        <a:pt x="22811" y="14739"/>
                        <a:pt x="22807" y="14730"/>
                      </a:cubicBezTo>
                      <a:cubicBezTo>
                        <a:pt x="21725" y="13342"/>
                        <a:pt x="21127" y="11565"/>
                        <a:pt x="20301" y="10022"/>
                      </a:cubicBezTo>
                      <a:cubicBezTo>
                        <a:pt x="19443" y="8432"/>
                        <a:pt x="18349" y="6988"/>
                        <a:pt x="16790" y="6028"/>
                      </a:cubicBezTo>
                      <a:cubicBezTo>
                        <a:pt x="13666" y="4112"/>
                        <a:pt x="9815" y="4356"/>
                        <a:pt x="6393" y="3353"/>
                      </a:cubicBezTo>
                      <a:cubicBezTo>
                        <a:pt x="4292" y="2733"/>
                        <a:pt x="2315" y="1630"/>
                        <a:pt x="698" y="148"/>
                      </a:cubicBezTo>
                      <a:cubicBezTo>
                        <a:pt x="618" y="74"/>
                        <a:pt x="527" y="22"/>
                        <a:pt x="43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96;p21">
                  <a:extLst>
                    <a:ext uri="{FF2B5EF4-FFF2-40B4-BE49-F238E27FC236}">
                      <a16:creationId xmlns:a16="http://schemas.microsoft.com/office/drawing/2014/main" id="{98A2DDE4-93D5-33FB-1E6F-F32B08B26294}"/>
                    </a:ext>
                  </a:extLst>
                </p:cNvPr>
                <p:cNvSpPr/>
                <p:nvPr/>
              </p:nvSpPr>
              <p:spPr>
                <a:xfrm>
                  <a:off x="2533050" y="537600"/>
                  <a:ext cx="557125" cy="41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85" h="16721" extrusionOk="0">
                      <a:moveTo>
                        <a:pt x="1215" y="1"/>
                      </a:moveTo>
                      <a:cubicBezTo>
                        <a:pt x="792" y="299"/>
                        <a:pt x="384" y="623"/>
                        <a:pt x="1" y="967"/>
                      </a:cubicBezTo>
                      <a:cubicBezTo>
                        <a:pt x="77" y="1064"/>
                        <a:pt x="194" y="1143"/>
                        <a:pt x="349" y="1182"/>
                      </a:cubicBezTo>
                      <a:cubicBezTo>
                        <a:pt x="2054" y="1630"/>
                        <a:pt x="4092" y="2104"/>
                        <a:pt x="5261" y="3538"/>
                      </a:cubicBezTo>
                      <a:cubicBezTo>
                        <a:pt x="5898" y="4323"/>
                        <a:pt x="6009" y="5348"/>
                        <a:pt x="6396" y="6253"/>
                      </a:cubicBezTo>
                      <a:cubicBezTo>
                        <a:pt x="6746" y="7084"/>
                        <a:pt x="7349" y="7751"/>
                        <a:pt x="8158" y="8160"/>
                      </a:cubicBezTo>
                      <a:cubicBezTo>
                        <a:pt x="9160" y="8662"/>
                        <a:pt x="10263" y="8778"/>
                        <a:pt x="11371" y="8778"/>
                      </a:cubicBezTo>
                      <a:cubicBezTo>
                        <a:pt x="12060" y="8778"/>
                        <a:pt x="12752" y="8733"/>
                        <a:pt x="13423" y="8709"/>
                      </a:cubicBezTo>
                      <a:cubicBezTo>
                        <a:pt x="13624" y="8702"/>
                        <a:pt x="13830" y="8697"/>
                        <a:pt x="14039" y="8697"/>
                      </a:cubicBezTo>
                      <a:cubicBezTo>
                        <a:pt x="15638" y="8697"/>
                        <a:pt x="17403" y="8945"/>
                        <a:pt x="18580" y="10068"/>
                      </a:cubicBezTo>
                      <a:cubicBezTo>
                        <a:pt x="19433" y="10875"/>
                        <a:pt x="19764" y="12002"/>
                        <a:pt x="20070" y="13101"/>
                      </a:cubicBezTo>
                      <a:cubicBezTo>
                        <a:pt x="20401" y="14269"/>
                        <a:pt x="20788" y="15367"/>
                        <a:pt x="21393" y="16427"/>
                      </a:cubicBezTo>
                      <a:cubicBezTo>
                        <a:pt x="21482" y="16581"/>
                        <a:pt x="21595" y="16673"/>
                        <a:pt x="21724" y="16720"/>
                      </a:cubicBezTo>
                      <a:cubicBezTo>
                        <a:pt x="21939" y="16229"/>
                        <a:pt x="22128" y="15720"/>
                        <a:pt x="22285" y="15191"/>
                      </a:cubicBezTo>
                      <a:cubicBezTo>
                        <a:pt x="21885" y="14378"/>
                        <a:pt x="21617" y="13540"/>
                        <a:pt x="21367" y="12650"/>
                      </a:cubicBezTo>
                      <a:cubicBezTo>
                        <a:pt x="21082" y="11645"/>
                        <a:pt x="20760" y="10616"/>
                        <a:pt x="20127" y="9768"/>
                      </a:cubicBezTo>
                      <a:cubicBezTo>
                        <a:pt x="18933" y="8152"/>
                        <a:pt x="16977" y="7532"/>
                        <a:pt x="15039" y="7373"/>
                      </a:cubicBezTo>
                      <a:cubicBezTo>
                        <a:pt x="14766" y="7351"/>
                        <a:pt x="14490" y="7343"/>
                        <a:pt x="14214" y="7343"/>
                      </a:cubicBezTo>
                      <a:cubicBezTo>
                        <a:pt x="13312" y="7343"/>
                        <a:pt x="12396" y="7432"/>
                        <a:pt x="11491" y="7432"/>
                      </a:cubicBezTo>
                      <a:cubicBezTo>
                        <a:pt x="10810" y="7432"/>
                        <a:pt x="10135" y="7381"/>
                        <a:pt x="9477" y="7203"/>
                      </a:cubicBezTo>
                      <a:cubicBezTo>
                        <a:pt x="8615" y="6971"/>
                        <a:pt x="7952" y="6481"/>
                        <a:pt x="7612" y="5641"/>
                      </a:cubicBezTo>
                      <a:cubicBezTo>
                        <a:pt x="7208" y="4645"/>
                        <a:pt x="7051" y="3620"/>
                        <a:pt x="6368" y="2746"/>
                      </a:cubicBezTo>
                      <a:cubicBezTo>
                        <a:pt x="5130" y="1160"/>
                        <a:pt x="3103" y="505"/>
                        <a:pt x="121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97;p21">
                  <a:extLst>
                    <a:ext uri="{FF2B5EF4-FFF2-40B4-BE49-F238E27FC236}">
                      <a16:creationId xmlns:a16="http://schemas.microsoft.com/office/drawing/2014/main" id="{6468FF81-D160-7B70-4628-5C26843EA141}"/>
                    </a:ext>
                  </a:extLst>
                </p:cNvPr>
                <p:cNvSpPr/>
                <p:nvPr/>
              </p:nvSpPr>
              <p:spPr>
                <a:xfrm>
                  <a:off x="2708650" y="475175"/>
                  <a:ext cx="350375" cy="17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15" h="6992" extrusionOk="0">
                      <a:moveTo>
                        <a:pt x="1428" y="0"/>
                      </a:moveTo>
                      <a:cubicBezTo>
                        <a:pt x="945" y="22"/>
                        <a:pt x="471" y="70"/>
                        <a:pt x="1" y="146"/>
                      </a:cubicBezTo>
                      <a:cubicBezTo>
                        <a:pt x="14" y="229"/>
                        <a:pt x="44" y="322"/>
                        <a:pt x="92" y="405"/>
                      </a:cubicBezTo>
                      <a:cubicBezTo>
                        <a:pt x="734" y="1551"/>
                        <a:pt x="1345" y="2722"/>
                        <a:pt x="2359" y="3588"/>
                      </a:cubicBezTo>
                      <a:cubicBezTo>
                        <a:pt x="3388" y="4471"/>
                        <a:pt x="4602" y="4869"/>
                        <a:pt x="5946" y="4936"/>
                      </a:cubicBezTo>
                      <a:cubicBezTo>
                        <a:pt x="6109" y="4944"/>
                        <a:pt x="6272" y="4947"/>
                        <a:pt x="6435" y="4947"/>
                      </a:cubicBezTo>
                      <a:cubicBezTo>
                        <a:pt x="7284" y="4947"/>
                        <a:pt x="8133" y="4861"/>
                        <a:pt x="8980" y="4861"/>
                      </a:cubicBezTo>
                      <a:cubicBezTo>
                        <a:pt x="9281" y="4861"/>
                        <a:pt x="9582" y="4872"/>
                        <a:pt x="9884" y="4901"/>
                      </a:cubicBezTo>
                      <a:cubicBezTo>
                        <a:pt x="11254" y="5036"/>
                        <a:pt x="12279" y="5789"/>
                        <a:pt x="13184" y="6777"/>
                      </a:cubicBezTo>
                      <a:cubicBezTo>
                        <a:pt x="13322" y="6928"/>
                        <a:pt x="13480" y="6991"/>
                        <a:pt x="13635" y="6991"/>
                      </a:cubicBezTo>
                      <a:cubicBezTo>
                        <a:pt x="13770" y="6991"/>
                        <a:pt x="13902" y="6943"/>
                        <a:pt x="14015" y="6861"/>
                      </a:cubicBezTo>
                      <a:cubicBezTo>
                        <a:pt x="13416" y="5824"/>
                        <a:pt x="12688" y="4873"/>
                        <a:pt x="11852" y="4031"/>
                      </a:cubicBezTo>
                      <a:cubicBezTo>
                        <a:pt x="11585" y="3903"/>
                        <a:pt x="11306" y="3803"/>
                        <a:pt x="11013" y="3722"/>
                      </a:cubicBezTo>
                      <a:cubicBezTo>
                        <a:pt x="10359" y="3548"/>
                        <a:pt x="9691" y="3498"/>
                        <a:pt x="9019" y="3498"/>
                      </a:cubicBezTo>
                      <a:cubicBezTo>
                        <a:pt x="8410" y="3498"/>
                        <a:pt x="7799" y="3539"/>
                        <a:pt x="7195" y="3564"/>
                      </a:cubicBezTo>
                      <a:cubicBezTo>
                        <a:pt x="6968" y="3573"/>
                        <a:pt x="6741" y="3579"/>
                        <a:pt x="6514" y="3579"/>
                      </a:cubicBezTo>
                      <a:cubicBezTo>
                        <a:pt x="5483" y="3579"/>
                        <a:pt x="4466" y="3447"/>
                        <a:pt x="3590" y="2826"/>
                      </a:cubicBezTo>
                      <a:cubicBezTo>
                        <a:pt x="2587" y="2124"/>
                        <a:pt x="2009" y="1047"/>
                        <a:pt x="142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" name="Google Shape;98;p21">
              <a:extLst>
                <a:ext uri="{FF2B5EF4-FFF2-40B4-BE49-F238E27FC236}">
                  <a16:creationId xmlns:a16="http://schemas.microsoft.com/office/drawing/2014/main" id="{D4E7E19F-789F-ABD7-2D45-CDB49921DD7E}"/>
                </a:ext>
              </a:extLst>
            </p:cNvPr>
            <p:cNvGrpSpPr/>
            <p:nvPr/>
          </p:nvGrpSpPr>
          <p:grpSpPr>
            <a:xfrm>
              <a:off x="7340063" y="2508675"/>
              <a:ext cx="680900" cy="680975"/>
              <a:chOff x="2499213" y="3116375"/>
              <a:chExt cx="680900" cy="680975"/>
            </a:xfrm>
          </p:grpSpPr>
          <p:sp>
            <p:nvSpPr>
              <p:cNvPr id="6" name="Google Shape;99;p21">
                <a:extLst>
                  <a:ext uri="{FF2B5EF4-FFF2-40B4-BE49-F238E27FC236}">
                    <a16:creationId xmlns:a16="http://schemas.microsoft.com/office/drawing/2014/main" id="{506FF6A6-560B-DEDD-077C-986C11004E3E}"/>
                  </a:ext>
                </a:extLst>
              </p:cNvPr>
              <p:cNvSpPr/>
              <p:nvPr/>
            </p:nvSpPr>
            <p:spPr>
              <a:xfrm>
                <a:off x="2499213" y="3116375"/>
                <a:ext cx="680900" cy="680975"/>
              </a:xfrm>
              <a:custGeom>
                <a:avLst/>
                <a:gdLst/>
                <a:ahLst/>
                <a:cxnLst/>
                <a:rect l="l" t="t" r="r" b="b"/>
                <a:pathLst>
                  <a:path w="27236" h="27239" extrusionOk="0">
                    <a:moveTo>
                      <a:pt x="13618" y="1"/>
                    </a:moveTo>
                    <a:cubicBezTo>
                      <a:pt x="9857" y="1"/>
                      <a:pt x="6450" y="1526"/>
                      <a:pt x="3990" y="3993"/>
                    </a:cubicBezTo>
                    <a:cubicBezTo>
                      <a:pt x="1525" y="6457"/>
                      <a:pt x="0" y="9857"/>
                      <a:pt x="0" y="13621"/>
                    </a:cubicBezTo>
                    <a:cubicBezTo>
                      <a:pt x="0" y="16240"/>
                      <a:pt x="738" y="18683"/>
                      <a:pt x="2017" y="20756"/>
                    </a:cubicBezTo>
                    <a:cubicBezTo>
                      <a:pt x="2017" y="20760"/>
                      <a:pt x="2021" y="20760"/>
                      <a:pt x="2021" y="20760"/>
                    </a:cubicBezTo>
                    <a:cubicBezTo>
                      <a:pt x="3124" y="22548"/>
                      <a:pt x="4632" y="24065"/>
                      <a:pt x="6415" y="25178"/>
                    </a:cubicBezTo>
                    <a:cubicBezTo>
                      <a:pt x="8504" y="26481"/>
                      <a:pt x="10973" y="27238"/>
                      <a:pt x="13618" y="27238"/>
                    </a:cubicBezTo>
                    <a:cubicBezTo>
                      <a:pt x="17375" y="27238"/>
                      <a:pt x="20781" y="25714"/>
                      <a:pt x="23246" y="23253"/>
                    </a:cubicBezTo>
                    <a:cubicBezTo>
                      <a:pt x="25711" y="20786"/>
                      <a:pt x="27236" y="17382"/>
                      <a:pt x="27236" y="13621"/>
                    </a:cubicBezTo>
                    <a:cubicBezTo>
                      <a:pt x="27236" y="10975"/>
                      <a:pt x="26481" y="8504"/>
                      <a:pt x="25176" y="6418"/>
                    </a:cubicBezTo>
                    <a:cubicBezTo>
                      <a:pt x="24627" y="5539"/>
                      <a:pt x="23977" y="4721"/>
                      <a:pt x="23246" y="3993"/>
                    </a:cubicBezTo>
                    <a:cubicBezTo>
                      <a:pt x="22500" y="3244"/>
                      <a:pt x="21660" y="2581"/>
                      <a:pt x="20755" y="2024"/>
                    </a:cubicBezTo>
                    <a:cubicBezTo>
                      <a:pt x="18680" y="740"/>
                      <a:pt x="16233" y="1"/>
                      <a:pt x="136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" name="Google Shape;100;p21">
                <a:extLst>
                  <a:ext uri="{FF2B5EF4-FFF2-40B4-BE49-F238E27FC236}">
                    <a16:creationId xmlns:a16="http://schemas.microsoft.com/office/drawing/2014/main" id="{A65C594D-17FA-7497-81D4-214ECE71608F}"/>
                  </a:ext>
                </a:extLst>
              </p:cNvPr>
              <p:cNvGrpSpPr/>
              <p:nvPr/>
            </p:nvGrpSpPr>
            <p:grpSpPr>
              <a:xfrm>
                <a:off x="2526975" y="3144175"/>
                <a:ext cx="625375" cy="625375"/>
                <a:chOff x="2526975" y="3144175"/>
                <a:chExt cx="625375" cy="625375"/>
              </a:xfrm>
            </p:grpSpPr>
            <p:grpSp>
              <p:nvGrpSpPr>
                <p:cNvPr id="8" name="Google Shape;101;p21">
                  <a:extLst>
                    <a:ext uri="{FF2B5EF4-FFF2-40B4-BE49-F238E27FC236}">
                      <a16:creationId xmlns:a16="http://schemas.microsoft.com/office/drawing/2014/main" id="{37801C50-56F3-68CA-CEA3-66717E858FC3}"/>
                    </a:ext>
                  </a:extLst>
                </p:cNvPr>
                <p:cNvGrpSpPr/>
                <p:nvPr/>
              </p:nvGrpSpPr>
              <p:grpSpPr>
                <a:xfrm>
                  <a:off x="2526975" y="3144175"/>
                  <a:ext cx="625375" cy="625375"/>
                  <a:chOff x="2526975" y="3144175"/>
                  <a:chExt cx="625375" cy="625375"/>
                </a:xfrm>
              </p:grpSpPr>
              <p:sp>
                <p:nvSpPr>
                  <p:cNvPr id="10" name="Google Shape;102;p21">
                    <a:extLst>
                      <a:ext uri="{FF2B5EF4-FFF2-40B4-BE49-F238E27FC236}">
                        <a16:creationId xmlns:a16="http://schemas.microsoft.com/office/drawing/2014/main" id="{EF8457BB-92D3-5D8C-7DC2-14526141B1FA}"/>
                      </a:ext>
                    </a:extLst>
                  </p:cNvPr>
                  <p:cNvSpPr/>
                  <p:nvPr/>
                </p:nvSpPr>
                <p:spPr>
                  <a:xfrm>
                    <a:off x="2839625" y="361322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400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400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" name="Google Shape;103;p21">
                    <a:extLst>
                      <a:ext uri="{FF2B5EF4-FFF2-40B4-BE49-F238E27FC236}">
                        <a16:creationId xmlns:a16="http://schemas.microsoft.com/office/drawing/2014/main" id="{7C7AB64F-F34A-1008-33F3-86280C05A2E5}"/>
                      </a:ext>
                    </a:extLst>
                  </p:cNvPr>
                  <p:cNvSpPr/>
                  <p:nvPr/>
                </p:nvSpPr>
                <p:spPr>
                  <a:xfrm>
                    <a:off x="2683325" y="3456875"/>
                    <a:ext cx="15632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3" h="6253" extrusionOk="0">
                        <a:moveTo>
                          <a:pt x="3126" y="1"/>
                        </a:moveTo>
                        <a:cubicBezTo>
                          <a:pt x="1399" y="1"/>
                          <a:pt x="0" y="1399"/>
                          <a:pt x="0" y="3127"/>
                        </a:cubicBezTo>
                        <a:cubicBezTo>
                          <a:pt x="0" y="4854"/>
                          <a:pt x="1399" y="6253"/>
                          <a:pt x="3126" y="6253"/>
                        </a:cubicBezTo>
                        <a:cubicBezTo>
                          <a:pt x="4853" y="6253"/>
                          <a:pt x="6252" y="4854"/>
                          <a:pt x="6252" y="3127"/>
                        </a:cubicBezTo>
                        <a:cubicBezTo>
                          <a:pt x="6252" y="1399"/>
                          <a:pt x="4853" y="1"/>
                          <a:pt x="312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" name="Google Shape;104;p21">
                    <a:extLst>
                      <a:ext uri="{FF2B5EF4-FFF2-40B4-BE49-F238E27FC236}">
                        <a16:creationId xmlns:a16="http://schemas.microsoft.com/office/drawing/2014/main" id="{697570FC-7495-6411-B07F-19C058CC8C71}"/>
                      </a:ext>
                    </a:extLst>
                  </p:cNvPr>
                  <p:cNvSpPr/>
                  <p:nvPr/>
                </p:nvSpPr>
                <p:spPr>
                  <a:xfrm>
                    <a:off x="2995975" y="345687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399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399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" name="Google Shape;105;p21">
                    <a:extLst>
                      <a:ext uri="{FF2B5EF4-FFF2-40B4-BE49-F238E27FC236}">
                        <a16:creationId xmlns:a16="http://schemas.microsoft.com/office/drawing/2014/main" id="{4A7F5D22-2F03-EDAE-A254-E569F10AC509}"/>
                      </a:ext>
                    </a:extLst>
                  </p:cNvPr>
                  <p:cNvSpPr/>
                  <p:nvPr/>
                </p:nvSpPr>
                <p:spPr>
                  <a:xfrm>
                    <a:off x="2526975" y="3300525"/>
                    <a:ext cx="156300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2" h="6253" extrusionOk="0">
                        <a:moveTo>
                          <a:pt x="3126" y="1"/>
                        </a:moveTo>
                        <a:cubicBezTo>
                          <a:pt x="1399" y="1"/>
                          <a:pt x="0" y="1399"/>
                          <a:pt x="0" y="3127"/>
                        </a:cubicBezTo>
                        <a:cubicBezTo>
                          <a:pt x="0" y="4854"/>
                          <a:pt x="1399" y="6253"/>
                          <a:pt x="3126" y="6253"/>
                        </a:cubicBezTo>
                        <a:cubicBezTo>
                          <a:pt x="4853" y="6253"/>
                          <a:pt x="6252" y="4854"/>
                          <a:pt x="6252" y="3127"/>
                        </a:cubicBezTo>
                        <a:cubicBezTo>
                          <a:pt x="6252" y="1399"/>
                          <a:pt x="4853" y="1"/>
                          <a:pt x="312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" name="Google Shape;106;p21">
                    <a:extLst>
                      <a:ext uri="{FF2B5EF4-FFF2-40B4-BE49-F238E27FC236}">
                        <a16:creationId xmlns:a16="http://schemas.microsoft.com/office/drawing/2014/main" id="{3D430DB8-B4F8-44DB-F313-77F38F626DF3}"/>
                      </a:ext>
                    </a:extLst>
                  </p:cNvPr>
                  <p:cNvSpPr/>
                  <p:nvPr/>
                </p:nvSpPr>
                <p:spPr>
                  <a:xfrm>
                    <a:off x="2839625" y="3300525"/>
                    <a:ext cx="156375" cy="15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6253" extrusionOk="0">
                        <a:moveTo>
                          <a:pt x="3128" y="1"/>
                        </a:moveTo>
                        <a:cubicBezTo>
                          <a:pt x="1401" y="1"/>
                          <a:pt x="0" y="1399"/>
                          <a:pt x="0" y="3127"/>
                        </a:cubicBezTo>
                        <a:cubicBezTo>
                          <a:pt x="0" y="4854"/>
                          <a:pt x="1401" y="6253"/>
                          <a:pt x="3128" y="6253"/>
                        </a:cubicBezTo>
                        <a:cubicBezTo>
                          <a:pt x="4856" y="6253"/>
                          <a:pt x="6254" y="4854"/>
                          <a:pt x="6254" y="3127"/>
                        </a:cubicBezTo>
                        <a:cubicBezTo>
                          <a:pt x="6254" y="1399"/>
                          <a:pt x="4856" y="1"/>
                          <a:pt x="312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" name="Google Shape;107;p21">
                    <a:extLst>
                      <a:ext uri="{FF2B5EF4-FFF2-40B4-BE49-F238E27FC236}">
                        <a16:creationId xmlns:a16="http://schemas.microsoft.com/office/drawing/2014/main" id="{96E152E3-15D9-9EA7-C413-D17E4960100C}"/>
                      </a:ext>
                    </a:extLst>
                  </p:cNvPr>
                  <p:cNvSpPr/>
                  <p:nvPr/>
                </p:nvSpPr>
                <p:spPr>
                  <a:xfrm>
                    <a:off x="2683325" y="3144175"/>
                    <a:ext cx="156325" cy="156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3" h="6255" extrusionOk="0">
                        <a:moveTo>
                          <a:pt x="3126" y="0"/>
                        </a:moveTo>
                        <a:cubicBezTo>
                          <a:pt x="1399" y="0"/>
                          <a:pt x="0" y="1399"/>
                          <a:pt x="0" y="3126"/>
                        </a:cubicBezTo>
                        <a:cubicBezTo>
                          <a:pt x="0" y="4854"/>
                          <a:pt x="1399" y="6255"/>
                          <a:pt x="3126" y="6255"/>
                        </a:cubicBezTo>
                        <a:cubicBezTo>
                          <a:pt x="4853" y="6255"/>
                          <a:pt x="6252" y="4854"/>
                          <a:pt x="6252" y="3126"/>
                        </a:cubicBezTo>
                        <a:cubicBezTo>
                          <a:pt x="6252" y="1399"/>
                          <a:pt x="4853" y="0"/>
                          <a:pt x="312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6" name="Google Shape;108;p21">
                    <a:extLst>
                      <a:ext uri="{FF2B5EF4-FFF2-40B4-BE49-F238E27FC236}">
                        <a16:creationId xmlns:a16="http://schemas.microsoft.com/office/drawing/2014/main" id="{7C88FB30-08C2-AC96-6B4F-DA5EFB119CE3}"/>
                      </a:ext>
                    </a:extLst>
                  </p:cNvPr>
                  <p:cNvSpPr/>
                  <p:nvPr/>
                </p:nvSpPr>
                <p:spPr>
                  <a:xfrm>
                    <a:off x="2993000" y="3167925"/>
                    <a:ext cx="136475" cy="136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9" h="5446" extrusionOk="0">
                        <a:moveTo>
                          <a:pt x="1038" y="0"/>
                        </a:moveTo>
                        <a:cubicBezTo>
                          <a:pt x="401" y="564"/>
                          <a:pt x="0" y="1399"/>
                          <a:pt x="0" y="2322"/>
                        </a:cubicBezTo>
                        <a:cubicBezTo>
                          <a:pt x="0" y="3187"/>
                          <a:pt x="349" y="3964"/>
                          <a:pt x="914" y="4532"/>
                        </a:cubicBezTo>
                        <a:cubicBezTo>
                          <a:pt x="1482" y="5093"/>
                          <a:pt x="2263" y="5445"/>
                          <a:pt x="3124" y="5445"/>
                        </a:cubicBezTo>
                        <a:cubicBezTo>
                          <a:pt x="3986" y="5445"/>
                          <a:pt x="4769" y="5095"/>
                          <a:pt x="5337" y="4532"/>
                        </a:cubicBezTo>
                        <a:cubicBezTo>
                          <a:pt x="5380" y="4488"/>
                          <a:pt x="5424" y="4445"/>
                          <a:pt x="5458" y="4395"/>
                        </a:cubicBezTo>
                        <a:cubicBezTo>
                          <a:pt x="4910" y="3516"/>
                          <a:pt x="4260" y="2700"/>
                          <a:pt x="3529" y="1969"/>
                        </a:cubicBezTo>
                        <a:cubicBezTo>
                          <a:pt x="2783" y="1223"/>
                          <a:pt x="1943" y="560"/>
                          <a:pt x="103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9" name="Google Shape;109;p21">
                  <a:extLst>
                    <a:ext uri="{FF2B5EF4-FFF2-40B4-BE49-F238E27FC236}">
                      <a16:creationId xmlns:a16="http://schemas.microsoft.com/office/drawing/2014/main" id="{EA881F69-11C8-C767-0362-1AA60501C6FE}"/>
                    </a:ext>
                  </a:extLst>
                </p:cNvPr>
                <p:cNvSpPr/>
                <p:nvPr/>
              </p:nvSpPr>
              <p:spPr>
                <a:xfrm rot="10800000">
                  <a:off x="2549393" y="3609464"/>
                  <a:ext cx="136475" cy="13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9" h="5446" extrusionOk="0">
                      <a:moveTo>
                        <a:pt x="1038" y="0"/>
                      </a:moveTo>
                      <a:cubicBezTo>
                        <a:pt x="401" y="564"/>
                        <a:pt x="0" y="1399"/>
                        <a:pt x="0" y="2322"/>
                      </a:cubicBezTo>
                      <a:cubicBezTo>
                        <a:pt x="0" y="3187"/>
                        <a:pt x="349" y="3964"/>
                        <a:pt x="914" y="4532"/>
                      </a:cubicBezTo>
                      <a:cubicBezTo>
                        <a:pt x="1482" y="5093"/>
                        <a:pt x="2263" y="5445"/>
                        <a:pt x="3124" y="5445"/>
                      </a:cubicBezTo>
                      <a:cubicBezTo>
                        <a:pt x="3986" y="5445"/>
                        <a:pt x="4769" y="5095"/>
                        <a:pt x="5337" y="4532"/>
                      </a:cubicBezTo>
                      <a:cubicBezTo>
                        <a:pt x="5380" y="4488"/>
                        <a:pt x="5424" y="4445"/>
                        <a:pt x="5458" y="4395"/>
                      </a:cubicBezTo>
                      <a:cubicBezTo>
                        <a:pt x="4910" y="3516"/>
                        <a:pt x="4260" y="2700"/>
                        <a:pt x="3529" y="1969"/>
                      </a:cubicBezTo>
                      <a:cubicBezTo>
                        <a:pt x="2783" y="1223"/>
                        <a:pt x="1943" y="560"/>
                        <a:pt x="103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pic>
        <p:nvPicPr>
          <p:cNvPr id="41" name="Slika 40">
            <a:extLst>
              <a:ext uri="{FF2B5EF4-FFF2-40B4-BE49-F238E27FC236}">
                <a16:creationId xmlns:a16="http://schemas.microsoft.com/office/drawing/2014/main" id="{A6654264-3EE5-BEF3-A478-B303BBC1A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022" y="4668451"/>
            <a:ext cx="726466" cy="363071"/>
          </a:xfrm>
          <a:prstGeom prst="rect">
            <a:avLst/>
          </a:prstGeom>
        </p:spPr>
      </p:pic>
      <p:pic>
        <p:nvPicPr>
          <p:cNvPr id="42" name="Slika 41">
            <a:extLst>
              <a:ext uri="{FF2B5EF4-FFF2-40B4-BE49-F238E27FC236}">
                <a16:creationId xmlns:a16="http://schemas.microsoft.com/office/drawing/2014/main" id="{51ABBECF-C516-863F-08A8-E4058DEDE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7388" y="690470"/>
            <a:ext cx="2440641" cy="1092900"/>
          </a:xfrm>
          <a:prstGeom prst="rect">
            <a:avLst/>
          </a:prstGeom>
        </p:spPr>
      </p:pic>
      <p:sp>
        <p:nvSpPr>
          <p:cNvPr id="43" name="Pravokutnik 42">
            <a:extLst>
              <a:ext uri="{FF2B5EF4-FFF2-40B4-BE49-F238E27FC236}">
                <a16:creationId xmlns:a16="http://schemas.microsoft.com/office/drawing/2014/main" id="{CC285CAB-8130-9F54-DBB3-33F407485955}"/>
              </a:ext>
            </a:extLst>
          </p:cNvPr>
          <p:cNvSpPr/>
          <p:nvPr/>
        </p:nvSpPr>
        <p:spPr>
          <a:xfrm>
            <a:off x="437029" y="2891118"/>
            <a:ext cx="4766983" cy="17773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800" dirty="0">
                <a:solidFill>
                  <a:srgbClr val="002060"/>
                </a:solidFill>
                <a:latin typeface="Unbounded" panose="020B0604020202020204" charset="-18"/>
              </a:rPr>
              <a:t>MOSTOVI su simbol povezivanja: premošćujući udaljenosti, spajaju ljude i kulture kako bi otvorili put ka novim mogućnostima i razumijevanju.</a:t>
            </a:r>
            <a:endParaRPr lang="en-GB" sz="1800" dirty="0">
              <a:solidFill>
                <a:srgbClr val="002060"/>
              </a:solidFill>
              <a:latin typeface="Unbounded" panose="020B0604020202020204" charset="-18"/>
            </a:endParaRPr>
          </a:p>
        </p:txBody>
      </p:sp>
      <p:sp>
        <p:nvSpPr>
          <p:cNvPr id="27" name="TekstniOkvir 26">
            <a:extLst>
              <a:ext uri="{FF2B5EF4-FFF2-40B4-BE49-F238E27FC236}">
                <a16:creationId xmlns:a16="http://schemas.microsoft.com/office/drawing/2014/main" id="{6A13E4E6-6830-17B6-1F3B-D4F49B4D2124}"/>
              </a:ext>
            </a:extLst>
          </p:cNvPr>
          <p:cNvSpPr txBox="1"/>
          <p:nvPr/>
        </p:nvSpPr>
        <p:spPr>
          <a:xfrm>
            <a:off x="5537674" y="2891118"/>
            <a:ext cx="32461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800" dirty="0">
                <a:solidFill>
                  <a:srgbClr val="0070C0"/>
                </a:solidFill>
                <a:latin typeface="Unbounded" panose="020B0604020202020204" charset="-18"/>
                <a:ea typeface="UD Digi Kyokasho N-R" panose="020B0400000000000000" pitchFamily="18" charset="-128"/>
              </a:rPr>
              <a:t>Više informacija na:</a:t>
            </a:r>
            <a:r>
              <a:rPr lang="en-GB" sz="1800" dirty="0">
                <a:solidFill>
                  <a:srgbClr val="0070C0"/>
                </a:solidFill>
                <a:latin typeface="Unbounded" panose="020B0604020202020204" charset="-18"/>
                <a:ea typeface="UD Digi Kyokasho N-R" panose="020B0400000000000000" pitchFamily="18" charset="-128"/>
              </a:rPr>
              <a:t> </a:t>
            </a:r>
            <a:r>
              <a:rPr lang="en-GB" sz="1800" dirty="0">
                <a:solidFill>
                  <a:srgbClr val="C00000"/>
                </a:solidFill>
                <a:latin typeface="Unbounded" panose="020B0604020202020204" charset="-18"/>
              </a:rPr>
              <a:t>https://morenec.ffzg.unizg.h</a:t>
            </a:r>
            <a:r>
              <a:rPr lang="hr-HR" sz="1800" dirty="0">
                <a:solidFill>
                  <a:srgbClr val="C00000"/>
                </a:solidFill>
                <a:latin typeface="Unbounded" panose="020B0604020202020204" charset="-18"/>
              </a:rPr>
              <a:t>r</a:t>
            </a:r>
            <a:endParaRPr lang="en-GB" sz="1800" dirty="0">
              <a:solidFill>
                <a:srgbClr val="C00000"/>
              </a:solidFill>
              <a:latin typeface="Unbounded" panose="020B0604020202020204" charset="-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6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Paradoks</a:t>
            </a:r>
            <a:endParaRPr dirty="0"/>
          </a:p>
        </p:txBody>
      </p:sp>
      <p:sp>
        <p:nvSpPr>
          <p:cNvPr id="207" name="Google Shape;207;p26"/>
          <p:cNvSpPr txBox="1"/>
          <p:nvPr/>
        </p:nvSpPr>
        <p:spPr>
          <a:xfrm>
            <a:off x="1275876" y="1949050"/>
            <a:ext cx="3154929" cy="378600"/>
          </a:xfrm>
          <a:prstGeom prst="rect">
            <a:avLst/>
          </a:prstGeom>
          <a:solidFill>
            <a:srgbClr val="F591E3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Suradničko učenje</a:t>
            </a:r>
            <a:endParaRPr sz="1800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208" name="Google Shape;208;p26"/>
          <p:cNvSpPr txBox="1"/>
          <p:nvPr/>
        </p:nvSpPr>
        <p:spPr>
          <a:xfrm>
            <a:off x="1275866" y="2516400"/>
            <a:ext cx="3154928" cy="378600"/>
          </a:xfrm>
          <a:prstGeom prst="rect">
            <a:avLst/>
          </a:prstGeom>
          <a:solidFill>
            <a:srgbClr val="B7E615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pedagoške paradigme</a:t>
            </a:r>
            <a:endParaRPr sz="1600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1275866" y="3150025"/>
            <a:ext cx="3154912" cy="378600"/>
          </a:xfrm>
          <a:prstGeom prst="rect">
            <a:avLst/>
          </a:prstGeom>
          <a:solidFill>
            <a:srgbClr val="B7E615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koncept prof. razvoja</a:t>
            </a:r>
            <a:endParaRPr sz="1600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210" name="Google Shape;210;p26"/>
          <p:cNvSpPr txBox="1"/>
          <p:nvPr/>
        </p:nvSpPr>
        <p:spPr>
          <a:xfrm>
            <a:off x="1275865" y="3783650"/>
            <a:ext cx="3154911" cy="378600"/>
          </a:xfrm>
          <a:prstGeom prst="rect">
            <a:avLst/>
          </a:prstGeom>
          <a:solidFill>
            <a:srgbClr val="B7E615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umreženi život</a:t>
            </a:r>
            <a:endParaRPr sz="1600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211" name="Google Shape;211;p26"/>
          <p:cNvSpPr txBox="1"/>
          <p:nvPr/>
        </p:nvSpPr>
        <p:spPr>
          <a:xfrm>
            <a:off x="5445656" y="2571750"/>
            <a:ext cx="3644556" cy="1956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accent3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učenje i umrežavanje znanstvenika i praktičara u RPOO nema obilježja uobičajene i standardne prakse</a:t>
            </a:r>
            <a:endParaRPr lang="hr-HR" sz="1800" dirty="0">
              <a:latin typeface="Unbounded" panose="020B0604020202020204" charset="-18"/>
            </a:endParaRPr>
          </a:p>
        </p:txBody>
      </p:sp>
      <p:cxnSp>
        <p:nvCxnSpPr>
          <p:cNvPr id="212" name="Google Shape;212;p26"/>
          <p:cNvCxnSpPr>
            <a:cxnSpLocks/>
            <a:stCxn id="208" idx="1"/>
            <a:endCxn id="207" idx="1"/>
          </p:cNvCxnSpPr>
          <p:nvPr/>
        </p:nvCxnSpPr>
        <p:spPr>
          <a:xfrm rot="10800000" flipH="1">
            <a:off x="1275866" y="2138350"/>
            <a:ext cx="10" cy="567350"/>
          </a:xfrm>
          <a:prstGeom prst="bentConnector3">
            <a:avLst>
              <a:gd name="adj1" fmla="val -228600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13" name="Google Shape;213;p26"/>
          <p:cNvCxnSpPr>
            <a:cxnSpLocks/>
            <a:stCxn id="208" idx="3"/>
            <a:endCxn id="211" idx="1"/>
          </p:cNvCxnSpPr>
          <p:nvPr/>
        </p:nvCxnSpPr>
        <p:spPr>
          <a:xfrm>
            <a:off x="4430794" y="2705700"/>
            <a:ext cx="1014862" cy="844075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4" name="Google Shape;214;p26"/>
          <p:cNvCxnSpPr>
            <a:cxnSpLocks/>
            <a:stCxn id="209" idx="1"/>
            <a:endCxn id="207" idx="1"/>
          </p:cNvCxnSpPr>
          <p:nvPr/>
        </p:nvCxnSpPr>
        <p:spPr>
          <a:xfrm rot="10800000" flipH="1">
            <a:off x="1275866" y="2138351"/>
            <a:ext cx="10" cy="1200975"/>
          </a:xfrm>
          <a:prstGeom prst="bentConnector3">
            <a:avLst>
              <a:gd name="adj1" fmla="val -228600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15" name="Google Shape;215;p26"/>
          <p:cNvCxnSpPr>
            <a:cxnSpLocks/>
            <a:stCxn id="210" idx="1"/>
            <a:endCxn id="207" idx="1"/>
          </p:cNvCxnSpPr>
          <p:nvPr/>
        </p:nvCxnSpPr>
        <p:spPr>
          <a:xfrm rot="10800000" flipH="1">
            <a:off x="1275864" y="2138350"/>
            <a:ext cx="11" cy="1834600"/>
          </a:xfrm>
          <a:prstGeom prst="bentConnector3">
            <a:avLst>
              <a:gd name="adj1" fmla="val -2078181818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216" name="Google Shape;216;p26"/>
          <p:cNvCxnSpPr>
            <a:cxnSpLocks/>
            <a:stCxn id="209" idx="3"/>
            <a:endCxn id="211" idx="1"/>
          </p:cNvCxnSpPr>
          <p:nvPr/>
        </p:nvCxnSpPr>
        <p:spPr>
          <a:xfrm>
            <a:off x="4430778" y="3339325"/>
            <a:ext cx="1014878" cy="21045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7" name="Google Shape;217;p26"/>
          <p:cNvCxnSpPr>
            <a:cxnSpLocks/>
          </p:cNvCxnSpPr>
          <p:nvPr/>
        </p:nvCxnSpPr>
        <p:spPr>
          <a:xfrm flipV="1">
            <a:off x="4430777" y="3560449"/>
            <a:ext cx="1014880" cy="404102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19" name="Google Shape;219;p26"/>
          <p:cNvGrpSpPr/>
          <p:nvPr/>
        </p:nvGrpSpPr>
        <p:grpSpPr>
          <a:xfrm>
            <a:off x="5838483" y="1997867"/>
            <a:ext cx="1743003" cy="424158"/>
            <a:chOff x="1077075" y="4279425"/>
            <a:chExt cx="1743003" cy="424158"/>
          </a:xfrm>
        </p:grpSpPr>
        <p:sp>
          <p:nvSpPr>
            <p:cNvPr id="220" name="Google Shape;220;p26"/>
            <p:cNvSpPr/>
            <p:nvPr/>
          </p:nvSpPr>
          <p:spPr>
            <a:xfrm>
              <a:off x="107707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6"/>
            <p:cNvSpPr/>
            <p:nvPr/>
          </p:nvSpPr>
          <p:spPr>
            <a:xfrm>
              <a:off x="1726000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6"/>
            <p:cNvSpPr/>
            <p:nvPr/>
          </p:nvSpPr>
          <p:spPr>
            <a:xfrm>
              <a:off x="2374925" y="4279425"/>
              <a:ext cx="445153" cy="424158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rgbClr val="B7E6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132;p22">
            <a:extLst>
              <a:ext uri="{FF2B5EF4-FFF2-40B4-BE49-F238E27FC236}">
                <a16:creationId xmlns:a16="http://schemas.microsoft.com/office/drawing/2014/main" id="{E4F27BCD-29DA-4391-C092-C114CF482476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" name="Slika 24">
            <a:extLst>
              <a:ext uri="{FF2B5EF4-FFF2-40B4-BE49-F238E27FC236}">
                <a16:creationId xmlns:a16="http://schemas.microsoft.com/office/drawing/2014/main" id="{21E11C2B-B524-E120-CCDC-1169FD7CD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26" name="Slika 25">
            <a:extLst>
              <a:ext uri="{FF2B5EF4-FFF2-40B4-BE49-F238E27FC236}">
                <a16:creationId xmlns:a16="http://schemas.microsoft.com/office/drawing/2014/main" id="{C7A6F9D2-1DE9-F757-E51D-58F98FA4C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643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Posljedice</a:t>
            </a:r>
            <a:endParaRPr dirty="0"/>
          </a:p>
        </p:txBody>
      </p:sp>
      <p:sp>
        <p:nvSpPr>
          <p:cNvPr id="141" name="Google Shape;141;p23"/>
          <p:cNvSpPr txBox="1"/>
          <p:nvPr/>
        </p:nvSpPr>
        <p:spPr>
          <a:xfrm>
            <a:off x="810000" y="1369484"/>
            <a:ext cx="3785400" cy="1308541"/>
          </a:xfrm>
          <a:prstGeom prst="rect">
            <a:avLst/>
          </a:prstGeom>
          <a:solidFill>
            <a:schemeClr val="bg2">
              <a:lumMod val="40000"/>
              <a:lumOff val="60000"/>
              <a:alpha val="2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slaba povezanost praktične djelatnosti s teorijskim i znanstvenim spoznajama u području RPOO</a:t>
            </a:r>
          </a:p>
        </p:txBody>
      </p:sp>
      <p:sp>
        <p:nvSpPr>
          <p:cNvPr id="142" name="Google Shape;142;p23"/>
          <p:cNvSpPr txBox="1"/>
          <p:nvPr/>
        </p:nvSpPr>
        <p:spPr>
          <a:xfrm>
            <a:off x="5254625" y="1369184"/>
            <a:ext cx="2657700" cy="1308541"/>
          </a:xfrm>
          <a:prstGeom prst="rect">
            <a:avLst/>
          </a:prstGeom>
          <a:solidFill>
            <a:schemeClr val="bg2">
              <a:lumMod val="40000"/>
              <a:lumOff val="60000"/>
              <a:alpha val="2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mala mogućnost kvalitetne predikcije rezultata praktičnog rada</a:t>
            </a:r>
          </a:p>
        </p:txBody>
      </p:sp>
      <p:sp>
        <p:nvSpPr>
          <p:cNvPr id="143" name="Google Shape;143;p23"/>
          <p:cNvSpPr txBox="1"/>
          <p:nvPr/>
        </p:nvSpPr>
        <p:spPr>
          <a:xfrm>
            <a:off x="1073991" y="2869085"/>
            <a:ext cx="6996018" cy="41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2 TEMELJNA RAZLOGA NEUMREŽENOSTI</a:t>
            </a:r>
          </a:p>
        </p:txBody>
      </p:sp>
      <p:sp>
        <p:nvSpPr>
          <p:cNvPr id="144" name="Google Shape;144;p23"/>
          <p:cNvSpPr txBox="1"/>
          <p:nvPr/>
        </p:nvSpPr>
        <p:spPr>
          <a:xfrm>
            <a:off x="1822446" y="3430351"/>
            <a:ext cx="2588190" cy="1391298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izbor metoda praktičnog rada (partikularne teorijske  orijentacije i tehnike rada)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hr-HR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cxnSp>
        <p:nvCxnSpPr>
          <p:cNvPr id="155" name="Google Shape;155;p23"/>
          <p:cNvCxnSpPr>
            <a:cxnSpLocks/>
            <a:stCxn id="141" idx="3"/>
            <a:endCxn id="142" idx="1"/>
          </p:cNvCxnSpPr>
          <p:nvPr/>
        </p:nvCxnSpPr>
        <p:spPr>
          <a:xfrm flipV="1">
            <a:off x="4595400" y="2023455"/>
            <a:ext cx="659225" cy="300"/>
          </a:xfrm>
          <a:prstGeom prst="straightConnector1">
            <a:avLst/>
          </a:prstGeom>
          <a:noFill/>
          <a:ln w="19050" cap="flat" cmpd="sng">
            <a:solidFill>
              <a:srgbClr val="0D086E"/>
            </a:solidFill>
            <a:prstDash val="solid"/>
            <a:round/>
            <a:headEnd type="none" w="sm" len="sm"/>
            <a:tailEnd type="triangle" w="sm" len="sm"/>
          </a:ln>
        </p:spPr>
      </p:cxnSp>
      <p:sp>
        <p:nvSpPr>
          <p:cNvPr id="11" name="Google Shape;144;p23">
            <a:extLst>
              <a:ext uri="{FF2B5EF4-FFF2-40B4-BE49-F238E27FC236}">
                <a16:creationId xmlns:a16="http://schemas.microsoft.com/office/drawing/2014/main" id="{60AFFB3A-265C-B3F7-2801-E0605AB65881}"/>
              </a:ext>
            </a:extLst>
          </p:cNvPr>
          <p:cNvSpPr txBox="1"/>
          <p:nvPr/>
        </p:nvSpPr>
        <p:spPr>
          <a:xfrm>
            <a:off x="5595597" y="3416387"/>
            <a:ext cx="2588190" cy="1391298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nn-NO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nedovoljn</a:t>
            </a: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a</a:t>
            </a:r>
            <a:r>
              <a:rPr lang="nn-NO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 praktičn</a:t>
            </a: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a</a:t>
            </a:r>
            <a:r>
              <a:rPr lang="nn-NO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 primjenjivost metoda i rezultata znanstvenih istraživanja </a:t>
            </a:r>
            <a:endParaRPr lang="hr-HR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12" name="Google Shape;572;p36">
            <a:extLst>
              <a:ext uri="{FF2B5EF4-FFF2-40B4-BE49-F238E27FC236}">
                <a16:creationId xmlns:a16="http://schemas.microsoft.com/office/drawing/2014/main" id="{1E412E53-7F81-5098-1AE0-71E8BA43252D}"/>
              </a:ext>
            </a:extLst>
          </p:cNvPr>
          <p:cNvSpPr/>
          <p:nvPr/>
        </p:nvSpPr>
        <p:spPr>
          <a:xfrm>
            <a:off x="960213" y="3471730"/>
            <a:ext cx="598375" cy="598400"/>
          </a:xfrm>
          <a:custGeom>
            <a:avLst/>
            <a:gdLst/>
            <a:ahLst/>
            <a:cxnLst/>
            <a:rect l="l" t="t" r="r" b="b"/>
            <a:pathLst>
              <a:path w="23935" h="23936" fill="none" extrusionOk="0">
                <a:moveTo>
                  <a:pt x="23935" y="10681"/>
                </a:moveTo>
                <a:lnTo>
                  <a:pt x="15073" y="10681"/>
                </a:lnTo>
                <a:lnTo>
                  <a:pt x="21339" y="4415"/>
                </a:lnTo>
                <a:lnTo>
                  <a:pt x="19519" y="2596"/>
                </a:lnTo>
                <a:lnTo>
                  <a:pt x="13254" y="8863"/>
                </a:lnTo>
                <a:lnTo>
                  <a:pt x="13254" y="1"/>
                </a:lnTo>
                <a:lnTo>
                  <a:pt x="10681" y="1"/>
                </a:lnTo>
                <a:lnTo>
                  <a:pt x="10681" y="8863"/>
                </a:lnTo>
                <a:lnTo>
                  <a:pt x="4415" y="2596"/>
                </a:lnTo>
                <a:lnTo>
                  <a:pt x="2596" y="4415"/>
                </a:lnTo>
                <a:lnTo>
                  <a:pt x="8862" y="10681"/>
                </a:lnTo>
                <a:lnTo>
                  <a:pt x="0" y="10681"/>
                </a:lnTo>
                <a:lnTo>
                  <a:pt x="0" y="13254"/>
                </a:lnTo>
                <a:lnTo>
                  <a:pt x="8862" y="13254"/>
                </a:lnTo>
                <a:lnTo>
                  <a:pt x="2596" y="19521"/>
                </a:lnTo>
                <a:lnTo>
                  <a:pt x="4415" y="21339"/>
                </a:lnTo>
                <a:lnTo>
                  <a:pt x="10681" y="15073"/>
                </a:lnTo>
                <a:lnTo>
                  <a:pt x="10681" y="23935"/>
                </a:lnTo>
                <a:lnTo>
                  <a:pt x="13254" y="23935"/>
                </a:lnTo>
                <a:lnTo>
                  <a:pt x="13254" y="15073"/>
                </a:lnTo>
                <a:lnTo>
                  <a:pt x="19519" y="21339"/>
                </a:lnTo>
                <a:lnTo>
                  <a:pt x="21339" y="19521"/>
                </a:lnTo>
                <a:lnTo>
                  <a:pt x="15073" y="13254"/>
                </a:lnTo>
                <a:lnTo>
                  <a:pt x="23935" y="13254"/>
                </a:lnTo>
                <a:close/>
              </a:path>
            </a:pathLst>
          </a:custGeom>
          <a:noFill/>
          <a:ln w="9525" cap="flat" cmpd="sng">
            <a:solidFill>
              <a:schemeClr val="bg2">
                <a:lumMod val="75000"/>
              </a:schemeClr>
            </a:solidFill>
            <a:prstDash val="solid"/>
            <a:miter lim="150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572;p36">
            <a:extLst>
              <a:ext uri="{FF2B5EF4-FFF2-40B4-BE49-F238E27FC236}">
                <a16:creationId xmlns:a16="http://schemas.microsoft.com/office/drawing/2014/main" id="{2DF29396-5E88-9B60-2CDA-A6CB1338DA58}"/>
              </a:ext>
            </a:extLst>
          </p:cNvPr>
          <p:cNvSpPr/>
          <p:nvPr/>
        </p:nvSpPr>
        <p:spPr>
          <a:xfrm>
            <a:off x="4733366" y="3430351"/>
            <a:ext cx="598375" cy="598400"/>
          </a:xfrm>
          <a:custGeom>
            <a:avLst/>
            <a:gdLst/>
            <a:ahLst/>
            <a:cxnLst/>
            <a:rect l="l" t="t" r="r" b="b"/>
            <a:pathLst>
              <a:path w="23935" h="23936" fill="none" extrusionOk="0">
                <a:moveTo>
                  <a:pt x="23935" y="10681"/>
                </a:moveTo>
                <a:lnTo>
                  <a:pt x="15073" y="10681"/>
                </a:lnTo>
                <a:lnTo>
                  <a:pt x="21339" y="4415"/>
                </a:lnTo>
                <a:lnTo>
                  <a:pt x="19519" y="2596"/>
                </a:lnTo>
                <a:lnTo>
                  <a:pt x="13254" y="8863"/>
                </a:lnTo>
                <a:lnTo>
                  <a:pt x="13254" y="1"/>
                </a:lnTo>
                <a:lnTo>
                  <a:pt x="10681" y="1"/>
                </a:lnTo>
                <a:lnTo>
                  <a:pt x="10681" y="8863"/>
                </a:lnTo>
                <a:lnTo>
                  <a:pt x="4415" y="2596"/>
                </a:lnTo>
                <a:lnTo>
                  <a:pt x="2596" y="4415"/>
                </a:lnTo>
                <a:lnTo>
                  <a:pt x="8862" y="10681"/>
                </a:lnTo>
                <a:lnTo>
                  <a:pt x="0" y="10681"/>
                </a:lnTo>
                <a:lnTo>
                  <a:pt x="0" y="13254"/>
                </a:lnTo>
                <a:lnTo>
                  <a:pt x="8862" y="13254"/>
                </a:lnTo>
                <a:lnTo>
                  <a:pt x="2596" y="19521"/>
                </a:lnTo>
                <a:lnTo>
                  <a:pt x="4415" y="21339"/>
                </a:lnTo>
                <a:lnTo>
                  <a:pt x="10681" y="15073"/>
                </a:lnTo>
                <a:lnTo>
                  <a:pt x="10681" y="23935"/>
                </a:lnTo>
                <a:lnTo>
                  <a:pt x="13254" y="23935"/>
                </a:lnTo>
                <a:lnTo>
                  <a:pt x="13254" y="15073"/>
                </a:lnTo>
                <a:lnTo>
                  <a:pt x="19519" y="21339"/>
                </a:lnTo>
                <a:lnTo>
                  <a:pt x="21339" y="19521"/>
                </a:lnTo>
                <a:lnTo>
                  <a:pt x="15073" y="13254"/>
                </a:lnTo>
                <a:lnTo>
                  <a:pt x="23935" y="13254"/>
                </a:lnTo>
                <a:close/>
              </a:path>
            </a:pathLst>
          </a:custGeom>
          <a:noFill/>
          <a:ln w="9525" cap="flat" cmpd="sng">
            <a:solidFill>
              <a:schemeClr val="bg2">
                <a:lumMod val="75000"/>
              </a:schemeClr>
            </a:solidFill>
            <a:prstDash val="solid"/>
            <a:miter lim="150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32;p22">
            <a:extLst>
              <a:ext uri="{FF2B5EF4-FFF2-40B4-BE49-F238E27FC236}">
                <a16:creationId xmlns:a16="http://schemas.microsoft.com/office/drawing/2014/main" id="{263A9642-1A25-73D6-C155-43AEDC51390A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Slika 14">
            <a:extLst>
              <a:ext uri="{FF2B5EF4-FFF2-40B4-BE49-F238E27FC236}">
                <a16:creationId xmlns:a16="http://schemas.microsoft.com/office/drawing/2014/main" id="{990D78FF-A595-6B6B-3567-22A0B4FEC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id="{D1233933-8745-D157-C09D-9D363631A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Umrežavanje: zašto je važno?</a:t>
            </a:r>
            <a:endParaRPr dirty="0"/>
          </a:p>
        </p:txBody>
      </p:sp>
      <p:sp>
        <p:nvSpPr>
          <p:cNvPr id="120" name="Google Shape;120;p22"/>
          <p:cNvSpPr/>
          <p:nvPr/>
        </p:nvSpPr>
        <p:spPr>
          <a:xfrm>
            <a:off x="703668" y="168152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01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1599841" y="1519155"/>
            <a:ext cx="3486241" cy="118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razumijevanje i primjena znanstvenih spoznaja u stvarnom svijetu</a:t>
            </a:r>
          </a:p>
        </p:txBody>
      </p:sp>
      <p:sp>
        <p:nvSpPr>
          <p:cNvPr id="123" name="Google Shape;123;p22"/>
          <p:cNvSpPr/>
          <p:nvPr/>
        </p:nvSpPr>
        <p:spPr>
          <a:xfrm>
            <a:off x="5261711" y="1629966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02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703668" y="311928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03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5261711" y="3067728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04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32" name="Google Shape;132;p22"/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122;p22">
            <a:extLst>
              <a:ext uri="{FF2B5EF4-FFF2-40B4-BE49-F238E27FC236}">
                <a16:creationId xmlns:a16="http://schemas.microsoft.com/office/drawing/2014/main" id="{68AFA74A-FA5D-7B52-900B-081CADFAA917}"/>
              </a:ext>
            </a:extLst>
          </p:cNvPr>
          <p:cNvSpPr txBox="1"/>
          <p:nvPr/>
        </p:nvSpPr>
        <p:spPr>
          <a:xfrm>
            <a:off x="1640603" y="3067728"/>
            <a:ext cx="2990234" cy="67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razvoj kvalitete nastavnog procesa</a:t>
            </a:r>
          </a:p>
        </p:txBody>
      </p:sp>
      <p:sp>
        <p:nvSpPr>
          <p:cNvPr id="3" name="Google Shape;122;p22">
            <a:extLst>
              <a:ext uri="{FF2B5EF4-FFF2-40B4-BE49-F238E27FC236}">
                <a16:creationId xmlns:a16="http://schemas.microsoft.com/office/drawing/2014/main" id="{FB7E4C57-3FB4-1D6D-92C7-43D8C17C62C8}"/>
              </a:ext>
            </a:extLst>
          </p:cNvPr>
          <p:cNvSpPr txBox="1"/>
          <p:nvPr/>
        </p:nvSpPr>
        <p:spPr>
          <a:xfrm>
            <a:off x="6213768" y="2834601"/>
            <a:ext cx="2660781" cy="1080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razvoj obrazovnog sustava</a:t>
            </a:r>
          </a:p>
        </p:txBody>
      </p:sp>
      <p:sp>
        <p:nvSpPr>
          <p:cNvPr id="4" name="Google Shape;122;p22">
            <a:extLst>
              <a:ext uri="{FF2B5EF4-FFF2-40B4-BE49-F238E27FC236}">
                <a16:creationId xmlns:a16="http://schemas.microsoft.com/office/drawing/2014/main" id="{A98A877E-CB3A-BBB4-1E29-DF2EC46C0C95}"/>
              </a:ext>
            </a:extLst>
          </p:cNvPr>
          <p:cNvSpPr txBox="1"/>
          <p:nvPr/>
        </p:nvSpPr>
        <p:spPr>
          <a:xfrm>
            <a:off x="6157884" y="1542071"/>
            <a:ext cx="2660781" cy="67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most između teorije i prakse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667220C-AFC8-3769-335E-36BE794D9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9ECB81F-00C5-B3A6-6739-C6FEFEA9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Put do rezultata umrežavanja</a:t>
            </a:r>
            <a:endParaRPr dirty="0"/>
          </a:p>
        </p:txBody>
      </p:sp>
      <p:sp>
        <p:nvSpPr>
          <p:cNvPr id="120" name="Google Shape;120;p22"/>
          <p:cNvSpPr/>
          <p:nvPr/>
        </p:nvSpPr>
        <p:spPr>
          <a:xfrm>
            <a:off x="803099" y="179565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01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1810366" y="1961262"/>
            <a:ext cx="1511057" cy="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Inovacija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4674274" y="179565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02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803099" y="323341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03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5624849" y="1795657"/>
            <a:ext cx="2197500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Aktualizacija kurikuluma</a:t>
            </a:r>
          </a:p>
        </p:txBody>
      </p:sp>
      <p:sp>
        <p:nvSpPr>
          <p:cNvPr id="129" name="Google Shape;129;p22"/>
          <p:cNvSpPr/>
          <p:nvPr/>
        </p:nvSpPr>
        <p:spPr>
          <a:xfrm>
            <a:off x="4674274" y="323341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04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2" name="Google Shape;127;p22">
            <a:extLst>
              <a:ext uri="{FF2B5EF4-FFF2-40B4-BE49-F238E27FC236}">
                <a16:creationId xmlns:a16="http://schemas.microsoft.com/office/drawing/2014/main" id="{E82EB48F-A035-4E96-D7B9-02DAA4EAA2A9}"/>
              </a:ext>
            </a:extLst>
          </p:cNvPr>
          <p:cNvSpPr txBox="1"/>
          <p:nvPr/>
        </p:nvSpPr>
        <p:spPr>
          <a:xfrm>
            <a:off x="1736408" y="3241878"/>
            <a:ext cx="2197500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Evaluacija i istraživanje</a:t>
            </a:r>
          </a:p>
        </p:txBody>
      </p:sp>
      <p:sp>
        <p:nvSpPr>
          <p:cNvPr id="3" name="Google Shape;127;p22">
            <a:extLst>
              <a:ext uri="{FF2B5EF4-FFF2-40B4-BE49-F238E27FC236}">
                <a16:creationId xmlns:a16="http://schemas.microsoft.com/office/drawing/2014/main" id="{2076AF92-3B52-0E5A-054B-7AE8DEAB0D68}"/>
              </a:ext>
            </a:extLst>
          </p:cNvPr>
          <p:cNvSpPr txBox="1"/>
          <p:nvPr/>
        </p:nvSpPr>
        <p:spPr>
          <a:xfrm>
            <a:off x="5674155" y="3185849"/>
            <a:ext cx="2197500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Profesionalni razvoj</a:t>
            </a:r>
          </a:p>
        </p:txBody>
      </p:sp>
      <p:sp>
        <p:nvSpPr>
          <p:cNvPr id="4" name="Google Shape;119;p22">
            <a:extLst>
              <a:ext uri="{FF2B5EF4-FFF2-40B4-BE49-F238E27FC236}">
                <a16:creationId xmlns:a16="http://schemas.microsoft.com/office/drawing/2014/main" id="{1F724823-B994-6212-42A8-B2382E859925}"/>
              </a:ext>
            </a:extLst>
          </p:cNvPr>
          <p:cNvSpPr txBox="1">
            <a:spLocks/>
          </p:cNvSpPr>
          <p:nvPr/>
        </p:nvSpPr>
        <p:spPr>
          <a:xfrm>
            <a:off x="1386818" y="4246566"/>
            <a:ext cx="611735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2800" b="1" i="0" u="none" strike="noStrike" cap="none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hr-HR" dirty="0"/>
              <a:t>POVEĆANJE MOTIVACIJE</a:t>
            </a:r>
          </a:p>
        </p:txBody>
      </p:sp>
      <p:sp>
        <p:nvSpPr>
          <p:cNvPr id="5" name="Google Shape;132;p22">
            <a:extLst>
              <a:ext uri="{FF2B5EF4-FFF2-40B4-BE49-F238E27FC236}">
                <a16:creationId xmlns:a16="http://schemas.microsoft.com/office/drawing/2014/main" id="{B5DCE1BD-93DD-6CF3-FEEE-8F5AD70657C1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EFD37F10-DA61-A13F-03CF-7F59978DE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BDCF9641-3008-BB05-212F-D58C5AAE6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3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802731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Umrežavanje u projektu MORENEC</a:t>
            </a:r>
            <a:endParaRPr dirty="0"/>
          </a:p>
        </p:txBody>
      </p:sp>
      <p:sp>
        <p:nvSpPr>
          <p:cNvPr id="426" name="Google Shape;426;p34"/>
          <p:cNvSpPr txBox="1">
            <a:spLocks noGrp="1"/>
          </p:cNvSpPr>
          <p:nvPr>
            <p:ph type="subTitle" idx="1"/>
          </p:nvPr>
        </p:nvSpPr>
        <p:spPr>
          <a:xfrm>
            <a:off x="816680" y="1347628"/>
            <a:ext cx="6912452" cy="8721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latin typeface="Unbounded" panose="020B0604020202020204" charset="-18"/>
              </a:rPr>
              <a:t>planiranje, razvoj i evaluacija učinkovitosti odgojno-obrazovnih metoda, strategija i programa usmjerenih obiteljima i djeci rane i predškolske dobi u RSI</a:t>
            </a:r>
          </a:p>
        </p:txBody>
      </p:sp>
      <p:sp>
        <p:nvSpPr>
          <p:cNvPr id="427" name="Google Shape;427;p34"/>
          <p:cNvSpPr txBox="1"/>
          <p:nvPr/>
        </p:nvSpPr>
        <p:spPr>
          <a:xfrm flipH="1">
            <a:off x="2317644" y="3153954"/>
            <a:ext cx="1185300" cy="378600"/>
          </a:xfrm>
          <a:prstGeom prst="rect">
            <a:avLst/>
          </a:prstGeom>
          <a:solidFill>
            <a:srgbClr val="B7E615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300" dirty="0">
                <a:solidFill>
                  <a:srgbClr val="C00000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PROJEKT</a:t>
            </a:r>
            <a:endParaRPr sz="1300" dirty="0">
              <a:solidFill>
                <a:srgbClr val="C00000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28" name="Google Shape;428;p34"/>
          <p:cNvSpPr txBox="1"/>
          <p:nvPr/>
        </p:nvSpPr>
        <p:spPr>
          <a:xfrm flipH="1">
            <a:off x="816680" y="2583269"/>
            <a:ext cx="2124000" cy="378600"/>
          </a:xfrm>
          <a:prstGeom prst="rect">
            <a:avLst/>
          </a:prstGeom>
          <a:solidFill>
            <a:schemeClr val="bg1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INSTITUCIJE</a:t>
            </a:r>
            <a:endParaRPr sz="1600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29" name="Google Shape;429;p34"/>
          <p:cNvSpPr txBox="1"/>
          <p:nvPr/>
        </p:nvSpPr>
        <p:spPr>
          <a:xfrm flipH="1">
            <a:off x="807137" y="4100032"/>
            <a:ext cx="2124000" cy="378600"/>
          </a:xfrm>
          <a:prstGeom prst="rect">
            <a:avLst/>
          </a:prstGeom>
          <a:solidFill>
            <a:schemeClr val="bg1">
              <a:lumMod val="40000"/>
              <a:lumOff val="60000"/>
              <a:alpha val="3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ZNANSTVENICI</a:t>
            </a:r>
          </a:p>
        </p:txBody>
      </p:sp>
      <p:sp>
        <p:nvSpPr>
          <p:cNvPr id="432" name="Google Shape;432;p34"/>
          <p:cNvSpPr txBox="1"/>
          <p:nvPr/>
        </p:nvSpPr>
        <p:spPr>
          <a:xfrm flipH="1">
            <a:off x="4047207" y="2617779"/>
            <a:ext cx="1566940" cy="378600"/>
          </a:xfrm>
          <a:prstGeom prst="rect">
            <a:avLst/>
          </a:prstGeom>
          <a:solidFill>
            <a:srgbClr val="F549CB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CILJEVI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33" name="Google Shape;433;p34"/>
          <p:cNvSpPr txBox="1"/>
          <p:nvPr/>
        </p:nvSpPr>
        <p:spPr>
          <a:xfrm flipH="1">
            <a:off x="6442335" y="2977355"/>
            <a:ext cx="2607535" cy="378600"/>
          </a:xfrm>
          <a:prstGeom prst="rect">
            <a:avLst/>
          </a:prstGeom>
          <a:solidFill>
            <a:srgbClr val="F549CB">
              <a:alpha val="3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paradigme, različitosti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35" name="Google Shape;435;p34"/>
          <p:cNvSpPr txBox="1"/>
          <p:nvPr/>
        </p:nvSpPr>
        <p:spPr>
          <a:xfrm flipH="1">
            <a:off x="4047207" y="3153954"/>
            <a:ext cx="1566940" cy="378600"/>
          </a:xfrm>
          <a:prstGeom prst="rect">
            <a:avLst/>
          </a:prstGeom>
          <a:solidFill>
            <a:srgbClr val="F05C39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SADRŽAJ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36" name="Google Shape;436;p34"/>
          <p:cNvSpPr txBox="1"/>
          <p:nvPr/>
        </p:nvSpPr>
        <p:spPr>
          <a:xfrm flipH="1">
            <a:off x="6442335" y="3513530"/>
            <a:ext cx="2607535" cy="378600"/>
          </a:xfrm>
          <a:prstGeom prst="rect">
            <a:avLst/>
          </a:prstGeom>
          <a:solidFill>
            <a:srgbClr val="F05C39">
              <a:alpha val="3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usuglašavanje, razvoj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38" name="Google Shape;438;p34"/>
          <p:cNvSpPr txBox="1"/>
          <p:nvPr/>
        </p:nvSpPr>
        <p:spPr>
          <a:xfrm flipH="1">
            <a:off x="4047207" y="3690129"/>
            <a:ext cx="1566940" cy="378600"/>
          </a:xfrm>
          <a:prstGeom prst="rect">
            <a:avLst/>
          </a:prstGeom>
          <a:solidFill>
            <a:srgbClr val="FFFFCC">
              <a:alpha val="49804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REZULTATI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39" name="Google Shape;439;p34"/>
          <p:cNvSpPr txBox="1"/>
          <p:nvPr/>
        </p:nvSpPr>
        <p:spPr>
          <a:xfrm flipH="1">
            <a:off x="6442335" y="4049705"/>
            <a:ext cx="2607535" cy="378600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unaprjeđivanje prakse</a:t>
            </a:r>
            <a:endParaRPr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cxnSp>
        <p:nvCxnSpPr>
          <p:cNvPr id="441" name="Google Shape;441;p34"/>
          <p:cNvCxnSpPr>
            <a:cxnSpLocks/>
            <a:stCxn id="432" idx="3"/>
            <a:endCxn id="427" idx="1"/>
          </p:cNvCxnSpPr>
          <p:nvPr/>
        </p:nvCxnSpPr>
        <p:spPr>
          <a:xfrm rot="10800000" flipV="1">
            <a:off x="3502945" y="2807078"/>
            <a:ext cx="544263" cy="536175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2" name="Google Shape;442;p34"/>
          <p:cNvCxnSpPr>
            <a:cxnSpLocks/>
          </p:cNvCxnSpPr>
          <p:nvPr/>
        </p:nvCxnSpPr>
        <p:spPr>
          <a:xfrm rot="-5400000" flipH="1">
            <a:off x="1648043" y="2736064"/>
            <a:ext cx="381300" cy="908400"/>
          </a:xfrm>
          <a:prstGeom prst="bentConnector2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4" name="Google Shape;444;p34"/>
          <p:cNvCxnSpPr>
            <a:cxnSpLocks/>
            <a:stCxn id="435" idx="3"/>
            <a:endCxn id="427" idx="1"/>
          </p:cNvCxnSpPr>
          <p:nvPr/>
        </p:nvCxnSpPr>
        <p:spPr>
          <a:xfrm rot="10800000">
            <a:off x="3502945" y="3343254"/>
            <a:ext cx="544263" cy="127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5" name="Google Shape;445;p34"/>
          <p:cNvCxnSpPr>
            <a:cxnSpLocks/>
          </p:cNvCxnSpPr>
          <p:nvPr/>
        </p:nvCxnSpPr>
        <p:spPr>
          <a:xfrm rot="10800000">
            <a:off x="3502943" y="3360512"/>
            <a:ext cx="544263" cy="536175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7" name="Google Shape;447;p34"/>
          <p:cNvCxnSpPr>
            <a:cxnSpLocks/>
            <a:stCxn id="433" idx="3"/>
            <a:endCxn id="432" idx="1"/>
          </p:cNvCxnSpPr>
          <p:nvPr/>
        </p:nvCxnSpPr>
        <p:spPr>
          <a:xfrm rot="10800000">
            <a:off x="5614147" y="2807079"/>
            <a:ext cx="828188" cy="35957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8" name="Google Shape;448;p34"/>
          <p:cNvCxnSpPr>
            <a:cxnSpLocks/>
            <a:stCxn id="436" idx="3"/>
            <a:endCxn id="435" idx="1"/>
          </p:cNvCxnSpPr>
          <p:nvPr/>
        </p:nvCxnSpPr>
        <p:spPr>
          <a:xfrm rot="10800000">
            <a:off x="5614147" y="3343254"/>
            <a:ext cx="828188" cy="35957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49" name="Google Shape;449;p34"/>
          <p:cNvCxnSpPr>
            <a:cxnSpLocks/>
            <a:stCxn id="439" idx="3"/>
            <a:endCxn id="438" idx="1"/>
          </p:cNvCxnSpPr>
          <p:nvPr/>
        </p:nvCxnSpPr>
        <p:spPr>
          <a:xfrm rot="10800000">
            <a:off x="5614147" y="3879429"/>
            <a:ext cx="828188" cy="35957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450" name="Google Shape;450;p34"/>
          <p:cNvCxnSpPr>
            <a:cxnSpLocks/>
          </p:cNvCxnSpPr>
          <p:nvPr/>
        </p:nvCxnSpPr>
        <p:spPr>
          <a:xfrm rot="-5400000">
            <a:off x="1020262" y="3709780"/>
            <a:ext cx="728400" cy="600"/>
          </a:xfrm>
          <a:prstGeom prst="bentConnector3">
            <a:avLst>
              <a:gd name="adj1" fmla="val 4999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pic>
        <p:nvPicPr>
          <p:cNvPr id="2" name="Slika 1">
            <a:extLst>
              <a:ext uri="{FF2B5EF4-FFF2-40B4-BE49-F238E27FC236}">
                <a16:creationId xmlns:a16="http://schemas.microsoft.com/office/drawing/2014/main" id="{05CBFE90-3704-9EAE-3509-2F6198ECC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2650" y="1475636"/>
            <a:ext cx="1174875" cy="526100"/>
          </a:xfrm>
          <a:prstGeom prst="rect">
            <a:avLst/>
          </a:prstGeom>
        </p:spPr>
      </p:pic>
      <p:grpSp>
        <p:nvGrpSpPr>
          <p:cNvPr id="3" name="Google Shape;418;p33">
            <a:extLst>
              <a:ext uri="{FF2B5EF4-FFF2-40B4-BE49-F238E27FC236}">
                <a16:creationId xmlns:a16="http://schemas.microsoft.com/office/drawing/2014/main" id="{BAE50D83-F74F-3287-0E7E-BF73F7824EF1}"/>
              </a:ext>
            </a:extLst>
          </p:cNvPr>
          <p:cNvGrpSpPr/>
          <p:nvPr/>
        </p:nvGrpSpPr>
        <p:grpSpPr>
          <a:xfrm>
            <a:off x="209637" y="1500491"/>
            <a:ext cx="543525" cy="566445"/>
            <a:chOff x="5332625" y="569350"/>
            <a:chExt cx="686675" cy="686675"/>
          </a:xfrm>
        </p:grpSpPr>
        <p:sp>
          <p:nvSpPr>
            <p:cNvPr id="4" name="Google Shape;419;p33">
              <a:extLst>
                <a:ext uri="{FF2B5EF4-FFF2-40B4-BE49-F238E27FC236}">
                  <a16:creationId xmlns:a16="http://schemas.microsoft.com/office/drawing/2014/main" id="{44CF3C9D-A5BA-C1AD-6B9F-53F85AF18A6B}"/>
                </a:ext>
              </a:extLst>
            </p:cNvPr>
            <p:cNvSpPr/>
            <p:nvPr/>
          </p:nvSpPr>
          <p:spPr>
            <a:xfrm>
              <a:off x="5332625" y="569350"/>
              <a:ext cx="686675" cy="686675"/>
            </a:xfrm>
            <a:custGeom>
              <a:avLst/>
              <a:gdLst/>
              <a:ahLst/>
              <a:cxnLst/>
              <a:rect l="l" t="t" r="r" b="b"/>
              <a:pathLst>
                <a:path w="27467" h="27467" extrusionOk="0">
                  <a:moveTo>
                    <a:pt x="13733" y="1"/>
                  </a:moveTo>
                  <a:cubicBezTo>
                    <a:pt x="6124" y="1"/>
                    <a:pt x="0" y="6124"/>
                    <a:pt x="0" y="13734"/>
                  </a:cubicBezTo>
                  <a:cubicBezTo>
                    <a:pt x="0" y="21341"/>
                    <a:pt x="6124" y="27467"/>
                    <a:pt x="13733" y="27467"/>
                  </a:cubicBezTo>
                  <a:cubicBezTo>
                    <a:pt x="21340" y="27467"/>
                    <a:pt x="27466" y="21341"/>
                    <a:pt x="27466" y="13734"/>
                  </a:cubicBezTo>
                  <a:cubicBezTo>
                    <a:pt x="27466" y="6124"/>
                    <a:pt x="21340" y="1"/>
                    <a:pt x="137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20;p33">
              <a:extLst>
                <a:ext uri="{FF2B5EF4-FFF2-40B4-BE49-F238E27FC236}">
                  <a16:creationId xmlns:a16="http://schemas.microsoft.com/office/drawing/2014/main" id="{82B07B00-602E-7BE6-7FFD-099491CD3E96}"/>
                </a:ext>
              </a:extLst>
            </p:cNvPr>
            <p:cNvSpPr/>
            <p:nvPr/>
          </p:nvSpPr>
          <p:spPr>
            <a:xfrm>
              <a:off x="5424904" y="673475"/>
              <a:ext cx="502092" cy="478412"/>
            </a:xfrm>
            <a:custGeom>
              <a:avLst/>
              <a:gdLst/>
              <a:ahLst/>
              <a:cxnLst/>
              <a:rect l="l" t="t" r="r" b="b"/>
              <a:pathLst>
                <a:path w="26059" h="24830" extrusionOk="0">
                  <a:moveTo>
                    <a:pt x="9133" y="1"/>
                  </a:moveTo>
                  <a:cubicBezTo>
                    <a:pt x="9088" y="1"/>
                    <a:pt x="9044" y="7"/>
                    <a:pt x="9002" y="21"/>
                  </a:cubicBezTo>
                  <a:cubicBezTo>
                    <a:pt x="7910" y="376"/>
                    <a:pt x="8865" y="4768"/>
                    <a:pt x="7956" y="5429"/>
                  </a:cubicBezTo>
                  <a:cubicBezTo>
                    <a:pt x="7834" y="5517"/>
                    <a:pt x="7661" y="5554"/>
                    <a:pt x="7450" y="5554"/>
                  </a:cubicBezTo>
                  <a:cubicBezTo>
                    <a:pt x="6343" y="5554"/>
                    <a:pt x="4201" y="4532"/>
                    <a:pt x="3093" y="4532"/>
                  </a:cubicBezTo>
                  <a:cubicBezTo>
                    <a:pt x="2817" y="4532"/>
                    <a:pt x="2605" y="4596"/>
                    <a:pt x="2489" y="4755"/>
                  </a:cubicBezTo>
                  <a:cubicBezTo>
                    <a:pt x="1828" y="5664"/>
                    <a:pt x="5171" y="8653"/>
                    <a:pt x="4814" y="9745"/>
                  </a:cubicBezTo>
                  <a:cubicBezTo>
                    <a:pt x="4473" y="10800"/>
                    <a:pt x="0" y="11246"/>
                    <a:pt x="0" y="12416"/>
                  </a:cubicBezTo>
                  <a:cubicBezTo>
                    <a:pt x="0" y="13584"/>
                    <a:pt x="4473" y="14030"/>
                    <a:pt x="4814" y="15085"/>
                  </a:cubicBezTo>
                  <a:cubicBezTo>
                    <a:pt x="5169" y="16177"/>
                    <a:pt x="1828" y="19166"/>
                    <a:pt x="2489" y="20076"/>
                  </a:cubicBezTo>
                  <a:cubicBezTo>
                    <a:pt x="2605" y="20235"/>
                    <a:pt x="2817" y="20298"/>
                    <a:pt x="3093" y="20298"/>
                  </a:cubicBezTo>
                  <a:cubicBezTo>
                    <a:pt x="4201" y="20298"/>
                    <a:pt x="6343" y="19276"/>
                    <a:pt x="7450" y="19276"/>
                  </a:cubicBezTo>
                  <a:cubicBezTo>
                    <a:pt x="7661" y="19276"/>
                    <a:pt x="7834" y="19313"/>
                    <a:pt x="7956" y="19401"/>
                  </a:cubicBezTo>
                  <a:cubicBezTo>
                    <a:pt x="8865" y="20065"/>
                    <a:pt x="7910" y="24455"/>
                    <a:pt x="9002" y="24809"/>
                  </a:cubicBezTo>
                  <a:cubicBezTo>
                    <a:pt x="9044" y="24823"/>
                    <a:pt x="9088" y="24830"/>
                    <a:pt x="9133" y="24830"/>
                  </a:cubicBezTo>
                  <a:cubicBezTo>
                    <a:pt x="10201" y="24830"/>
                    <a:pt x="11907" y="21050"/>
                    <a:pt x="13031" y="21050"/>
                  </a:cubicBezTo>
                  <a:cubicBezTo>
                    <a:pt x="14152" y="21050"/>
                    <a:pt x="15858" y="24830"/>
                    <a:pt x="16926" y="24830"/>
                  </a:cubicBezTo>
                  <a:cubicBezTo>
                    <a:pt x="16971" y="24830"/>
                    <a:pt x="17015" y="24823"/>
                    <a:pt x="17057" y="24809"/>
                  </a:cubicBezTo>
                  <a:cubicBezTo>
                    <a:pt x="18149" y="24455"/>
                    <a:pt x="17194" y="20065"/>
                    <a:pt x="18104" y="19401"/>
                  </a:cubicBezTo>
                  <a:cubicBezTo>
                    <a:pt x="18225" y="19313"/>
                    <a:pt x="18398" y="19276"/>
                    <a:pt x="18609" y="19276"/>
                  </a:cubicBezTo>
                  <a:cubicBezTo>
                    <a:pt x="19716" y="19276"/>
                    <a:pt x="21858" y="20298"/>
                    <a:pt x="22966" y="20298"/>
                  </a:cubicBezTo>
                  <a:cubicBezTo>
                    <a:pt x="23242" y="20298"/>
                    <a:pt x="23455" y="20235"/>
                    <a:pt x="23570" y="20076"/>
                  </a:cubicBezTo>
                  <a:cubicBezTo>
                    <a:pt x="24234" y="19166"/>
                    <a:pt x="20888" y="16177"/>
                    <a:pt x="21245" y="15085"/>
                  </a:cubicBezTo>
                  <a:cubicBezTo>
                    <a:pt x="21586" y="14030"/>
                    <a:pt x="26059" y="13584"/>
                    <a:pt x="26059" y="12416"/>
                  </a:cubicBezTo>
                  <a:cubicBezTo>
                    <a:pt x="26059" y="11248"/>
                    <a:pt x="21586" y="10800"/>
                    <a:pt x="21245" y="9747"/>
                  </a:cubicBezTo>
                  <a:cubicBezTo>
                    <a:pt x="20890" y="8653"/>
                    <a:pt x="24234" y="5664"/>
                    <a:pt x="23570" y="4755"/>
                  </a:cubicBezTo>
                  <a:cubicBezTo>
                    <a:pt x="23455" y="4596"/>
                    <a:pt x="23242" y="4532"/>
                    <a:pt x="22966" y="4532"/>
                  </a:cubicBezTo>
                  <a:cubicBezTo>
                    <a:pt x="21858" y="4532"/>
                    <a:pt x="19716" y="5554"/>
                    <a:pt x="18609" y="5554"/>
                  </a:cubicBezTo>
                  <a:cubicBezTo>
                    <a:pt x="18398" y="5554"/>
                    <a:pt x="18225" y="5517"/>
                    <a:pt x="18104" y="5429"/>
                  </a:cubicBezTo>
                  <a:cubicBezTo>
                    <a:pt x="17194" y="4768"/>
                    <a:pt x="18149" y="376"/>
                    <a:pt x="17057" y="21"/>
                  </a:cubicBezTo>
                  <a:cubicBezTo>
                    <a:pt x="17015" y="7"/>
                    <a:pt x="16971" y="1"/>
                    <a:pt x="16926" y="1"/>
                  </a:cubicBezTo>
                  <a:cubicBezTo>
                    <a:pt x="15858" y="1"/>
                    <a:pt x="14152" y="3782"/>
                    <a:pt x="13031" y="3782"/>
                  </a:cubicBezTo>
                  <a:cubicBezTo>
                    <a:pt x="11907" y="3782"/>
                    <a:pt x="10201" y="1"/>
                    <a:pt x="9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429;p34">
            <a:extLst>
              <a:ext uri="{FF2B5EF4-FFF2-40B4-BE49-F238E27FC236}">
                <a16:creationId xmlns:a16="http://schemas.microsoft.com/office/drawing/2014/main" id="{02D8E252-6D2C-42AD-A924-E72415D2FF00}"/>
              </a:ext>
            </a:extLst>
          </p:cNvPr>
          <p:cNvSpPr txBox="1"/>
          <p:nvPr/>
        </p:nvSpPr>
        <p:spPr>
          <a:xfrm flipH="1">
            <a:off x="3431539" y="4541238"/>
            <a:ext cx="1800967" cy="378600"/>
          </a:xfrm>
          <a:prstGeom prst="rect">
            <a:avLst/>
          </a:prstGeom>
          <a:solidFill>
            <a:schemeClr val="bg1">
              <a:lumMod val="40000"/>
              <a:lumOff val="60000"/>
              <a:alpha val="3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PRAKTIČARI</a:t>
            </a:r>
          </a:p>
        </p:txBody>
      </p:sp>
      <p:cxnSp>
        <p:nvCxnSpPr>
          <p:cNvPr id="13" name="Google Shape;447;p34">
            <a:extLst>
              <a:ext uri="{FF2B5EF4-FFF2-40B4-BE49-F238E27FC236}">
                <a16:creationId xmlns:a16="http://schemas.microsoft.com/office/drawing/2014/main" id="{4CE5AB42-E9F0-69CD-44AF-B0F6F629540B}"/>
              </a:ext>
            </a:extLst>
          </p:cNvPr>
          <p:cNvCxnSpPr/>
          <p:nvPr/>
        </p:nvCxnSpPr>
        <p:spPr>
          <a:xfrm rot="10800000">
            <a:off x="2993034" y="4289332"/>
            <a:ext cx="315600" cy="44120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30" name="Google Shape;132;p22">
            <a:extLst>
              <a:ext uri="{FF2B5EF4-FFF2-40B4-BE49-F238E27FC236}">
                <a16:creationId xmlns:a16="http://schemas.microsoft.com/office/drawing/2014/main" id="{44EBDE6B-E093-DDDC-E923-6B6355ACDC4F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" name="Slika 30">
            <a:extLst>
              <a:ext uri="{FF2B5EF4-FFF2-40B4-BE49-F238E27FC236}">
                <a16:creationId xmlns:a16="http://schemas.microsoft.com/office/drawing/2014/main" id="{27160A1B-621F-0051-6939-514A017E3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993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Mnogostruke dobrobiti</a:t>
            </a:r>
            <a:endParaRPr sz="2800" dirty="0">
              <a:solidFill>
                <a:srgbClr val="0D086E"/>
              </a:solidFill>
            </a:endParaRPr>
          </a:p>
        </p:txBody>
      </p:sp>
      <p:sp>
        <p:nvSpPr>
          <p:cNvPr id="165" name="Google Shape;165;p24"/>
          <p:cNvSpPr txBox="1"/>
          <p:nvPr/>
        </p:nvSpPr>
        <p:spPr>
          <a:xfrm>
            <a:off x="1509431" y="4113339"/>
            <a:ext cx="7526994" cy="944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dirty="0">
                <a:solidFill>
                  <a:srgbClr val="C00000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JAČANJE KOLEKTIVNOG KAPACITETA ZA PREVENCIJU NEPOVOLJNIH RAZVOJNIH ISHODA DJECE  U RSI </a:t>
            </a:r>
            <a:r>
              <a:rPr lang="hr-HR" sz="1200" dirty="0">
                <a:solidFill>
                  <a:schemeClr val="accent3">
                    <a:lumMod val="75000"/>
                  </a:schemeClr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(dijeljenje zajedničke vizije i vrijednosti, učenje i primjena, osjećaj zajedničke odgovornosti, </a:t>
            </a:r>
            <a:r>
              <a:rPr lang="hr-HR" sz="1200" dirty="0" err="1">
                <a:solidFill>
                  <a:schemeClr val="accent3">
                    <a:lumMod val="75000"/>
                  </a:schemeClr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inkluzivnost</a:t>
            </a:r>
            <a:r>
              <a:rPr lang="hr-HR" sz="1200" dirty="0">
                <a:solidFill>
                  <a:schemeClr val="accent3">
                    <a:lumMod val="75000"/>
                  </a:schemeClr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)</a:t>
            </a:r>
          </a:p>
        </p:txBody>
      </p:sp>
      <p:sp>
        <p:nvSpPr>
          <p:cNvPr id="3" name="Google Shape;168;p24">
            <a:extLst>
              <a:ext uri="{FF2B5EF4-FFF2-40B4-BE49-F238E27FC236}">
                <a16:creationId xmlns:a16="http://schemas.microsoft.com/office/drawing/2014/main" id="{282AD4B9-F143-59C5-A3CD-BB3A9C4CD9E3}"/>
              </a:ext>
            </a:extLst>
          </p:cNvPr>
          <p:cNvSpPr txBox="1"/>
          <p:nvPr/>
        </p:nvSpPr>
        <p:spPr>
          <a:xfrm>
            <a:off x="720000" y="1429887"/>
            <a:ext cx="503682" cy="423809"/>
          </a:xfrm>
          <a:prstGeom prst="rect">
            <a:avLst/>
          </a:prstGeom>
          <a:solidFill>
            <a:schemeClr val="bg1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01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" name="Google Shape;169;p24">
            <a:extLst>
              <a:ext uri="{FF2B5EF4-FFF2-40B4-BE49-F238E27FC236}">
                <a16:creationId xmlns:a16="http://schemas.microsoft.com/office/drawing/2014/main" id="{03455C0A-EB7D-2116-9B68-F6763E104F28}"/>
              </a:ext>
            </a:extLst>
          </p:cNvPr>
          <p:cNvSpPr txBox="1"/>
          <p:nvPr/>
        </p:nvSpPr>
        <p:spPr>
          <a:xfrm>
            <a:off x="719903" y="1961769"/>
            <a:ext cx="503682" cy="423809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02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5" name="Google Shape;170;p24">
            <a:extLst>
              <a:ext uri="{FF2B5EF4-FFF2-40B4-BE49-F238E27FC236}">
                <a16:creationId xmlns:a16="http://schemas.microsoft.com/office/drawing/2014/main" id="{7803A22C-7FDD-02AE-B83F-004625F22735}"/>
              </a:ext>
            </a:extLst>
          </p:cNvPr>
          <p:cNvSpPr txBox="1"/>
          <p:nvPr/>
        </p:nvSpPr>
        <p:spPr>
          <a:xfrm>
            <a:off x="719903" y="2493651"/>
            <a:ext cx="503682" cy="423809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03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7" name="Google Shape;166;p24">
            <a:extLst>
              <a:ext uri="{FF2B5EF4-FFF2-40B4-BE49-F238E27FC236}">
                <a16:creationId xmlns:a16="http://schemas.microsoft.com/office/drawing/2014/main" id="{9E2D0C94-165F-C770-FF42-FDAF16CC33C9}"/>
              </a:ext>
            </a:extLst>
          </p:cNvPr>
          <p:cNvSpPr txBox="1"/>
          <p:nvPr/>
        </p:nvSpPr>
        <p:spPr>
          <a:xfrm>
            <a:off x="1329292" y="1422897"/>
            <a:ext cx="7094708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Osobni profesionalni razvoj (nove paradigme, koncepti) </a:t>
            </a:r>
          </a:p>
        </p:txBody>
      </p:sp>
      <p:sp>
        <p:nvSpPr>
          <p:cNvPr id="8" name="Google Shape;166;p24">
            <a:extLst>
              <a:ext uri="{FF2B5EF4-FFF2-40B4-BE49-F238E27FC236}">
                <a16:creationId xmlns:a16="http://schemas.microsoft.com/office/drawing/2014/main" id="{0897F2B6-91DF-808A-20A7-4DEDA6B0D595}"/>
              </a:ext>
            </a:extLst>
          </p:cNvPr>
          <p:cNvSpPr txBox="1"/>
          <p:nvPr/>
        </p:nvSpPr>
        <p:spPr>
          <a:xfrm>
            <a:off x="1329292" y="1961769"/>
            <a:ext cx="7094708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Međusobno povezivanje i širenje oblika suradnje </a:t>
            </a:r>
          </a:p>
        </p:txBody>
      </p:sp>
      <p:sp>
        <p:nvSpPr>
          <p:cNvPr id="9" name="Google Shape;166;p24">
            <a:extLst>
              <a:ext uri="{FF2B5EF4-FFF2-40B4-BE49-F238E27FC236}">
                <a16:creationId xmlns:a16="http://schemas.microsoft.com/office/drawing/2014/main" id="{308235D6-BF38-6EB4-9043-0631C8BE8E5D}"/>
              </a:ext>
            </a:extLst>
          </p:cNvPr>
          <p:cNvSpPr txBox="1"/>
          <p:nvPr/>
        </p:nvSpPr>
        <p:spPr>
          <a:xfrm>
            <a:off x="1329292" y="2486660"/>
            <a:ext cx="7094708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Promjene prakse (razumijevanje, strategije)</a:t>
            </a:r>
          </a:p>
        </p:txBody>
      </p:sp>
      <p:sp>
        <p:nvSpPr>
          <p:cNvPr id="10" name="Google Shape;170;p24">
            <a:extLst>
              <a:ext uri="{FF2B5EF4-FFF2-40B4-BE49-F238E27FC236}">
                <a16:creationId xmlns:a16="http://schemas.microsoft.com/office/drawing/2014/main" id="{3F42DA32-8D32-CC03-F47D-6A573427E3F7}"/>
              </a:ext>
            </a:extLst>
          </p:cNvPr>
          <p:cNvSpPr txBox="1"/>
          <p:nvPr/>
        </p:nvSpPr>
        <p:spPr>
          <a:xfrm>
            <a:off x="719903" y="3000064"/>
            <a:ext cx="503682" cy="423809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</a:t>
            </a:r>
            <a:r>
              <a:rPr lang="hr-HR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4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11" name="Google Shape;166;p24">
            <a:extLst>
              <a:ext uri="{FF2B5EF4-FFF2-40B4-BE49-F238E27FC236}">
                <a16:creationId xmlns:a16="http://schemas.microsoft.com/office/drawing/2014/main" id="{056D6D87-1516-1562-F39C-067558AF7E78}"/>
              </a:ext>
            </a:extLst>
          </p:cNvPr>
          <p:cNvSpPr txBox="1"/>
          <p:nvPr/>
        </p:nvSpPr>
        <p:spPr>
          <a:xfrm>
            <a:off x="1329292" y="2993073"/>
            <a:ext cx="7243208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Razvoj suradničkih vještina (dogovori, usuglašavanja)</a:t>
            </a:r>
          </a:p>
        </p:txBody>
      </p:sp>
      <p:sp>
        <p:nvSpPr>
          <p:cNvPr id="12" name="Google Shape;170;p24">
            <a:extLst>
              <a:ext uri="{FF2B5EF4-FFF2-40B4-BE49-F238E27FC236}">
                <a16:creationId xmlns:a16="http://schemas.microsoft.com/office/drawing/2014/main" id="{B7C5E151-DD63-5AAA-A6E8-64636C5B56A0}"/>
              </a:ext>
            </a:extLst>
          </p:cNvPr>
          <p:cNvSpPr txBox="1"/>
          <p:nvPr/>
        </p:nvSpPr>
        <p:spPr>
          <a:xfrm>
            <a:off x="719903" y="3552559"/>
            <a:ext cx="503682" cy="423809"/>
          </a:xfrm>
          <a:prstGeom prst="rect">
            <a:avLst/>
          </a:prstGeom>
          <a:solidFill>
            <a:srgbClr val="CCFFCC">
              <a:alpha val="49804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</a:t>
            </a:r>
            <a:r>
              <a:rPr lang="hr-HR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5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13" name="Google Shape;166;p24">
            <a:extLst>
              <a:ext uri="{FF2B5EF4-FFF2-40B4-BE49-F238E27FC236}">
                <a16:creationId xmlns:a16="http://schemas.microsoft.com/office/drawing/2014/main" id="{24C8BCA5-59C5-69A2-2527-91075D1CEFEB}"/>
              </a:ext>
            </a:extLst>
          </p:cNvPr>
          <p:cNvSpPr txBox="1"/>
          <p:nvPr/>
        </p:nvSpPr>
        <p:spPr>
          <a:xfrm>
            <a:off x="1329292" y="3545568"/>
            <a:ext cx="7094708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Razvoj istraživačkih vještina </a:t>
            </a:r>
          </a:p>
        </p:txBody>
      </p:sp>
      <p:grpSp>
        <p:nvGrpSpPr>
          <p:cNvPr id="14" name="Google Shape;521;p36">
            <a:extLst>
              <a:ext uri="{FF2B5EF4-FFF2-40B4-BE49-F238E27FC236}">
                <a16:creationId xmlns:a16="http://schemas.microsoft.com/office/drawing/2014/main" id="{6CD5282D-EC7D-0A68-45FA-6382AB818F50}"/>
              </a:ext>
            </a:extLst>
          </p:cNvPr>
          <p:cNvGrpSpPr/>
          <p:nvPr/>
        </p:nvGrpSpPr>
        <p:grpSpPr>
          <a:xfrm>
            <a:off x="561942" y="4146633"/>
            <a:ext cx="819603" cy="811377"/>
            <a:chOff x="5265250" y="2313825"/>
            <a:chExt cx="555475" cy="549900"/>
          </a:xfrm>
        </p:grpSpPr>
        <p:sp>
          <p:nvSpPr>
            <p:cNvPr id="15" name="Google Shape;522;p36">
              <a:extLst>
                <a:ext uri="{FF2B5EF4-FFF2-40B4-BE49-F238E27FC236}">
                  <a16:creationId xmlns:a16="http://schemas.microsoft.com/office/drawing/2014/main" id="{78EA1AE2-F51F-5C50-A396-D7D6C722AC2C}"/>
                </a:ext>
              </a:extLst>
            </p:cNvPr>
            <p:cNvSpPr/>
            <p:nvPr/>
          </p:nvSpPr>
          <p:spPr>
            <a:xfrm>
              <a:off x="5265250" y="2313825"/>
              <a:ext cx="555475" cy="549900"/>
            </a:xfrm>
            <a:custGeom>
              <a:avLst/>
              <a:gdLst/>
              <a:ahLst/>
              <a:cxnLst/>
              <a:rect l="l" t="t" r="r" b="b"/>
              <a:pathLst>
                <a:path w="22219" h="21996" extrusionOk="0">
                  <a:moveTo>
                    <a:pt x="9512" y="0"/>
                  </a:moveTo>
                  <a:cubicBezTo>
                    <a:pt x="9311" y="0"/>
                    <a:pt x="9110" y="128"/>
                    <a:pt x="9056" y="361"/>
                  </a:cubicBezTo>
                  <a:lnTo>
                    <a:pt x="8476" y="2893"/>
                  </a:lnTo>
                  <a:cubicBezTo>
                    <a:pt x="8424" y="3117"/>
                    <a:pt x="8226" y="3254"/>
                    <a:pt x="8020" y="3254"/>
                  </a:cubicBezTo>
                  <a:cubicBezTo>
                    <a:pt x="7926" y="3254"/>
                    <a:pt x="7831" y="3226"/>
                    <a:pt x="7747" y="3165"/>
                  </a:cubicBezTo>
                  <a:lnTo>
                    <a:pt x="5653" y="1624"/>
                  </a:lnTo>
                  <a:cubicBezTo>
                    <a:pt x="5567" y="1560"/>
                    <a:pt x="5472" y="1532"/>
                    <a:pt x="5380" y="1532"/>
                  </a:cubicBezTo>
                  <a:cubicBezTo>
                    <a:pt x="5108" y="1532"/>
                    <a:pt x="4861" y="1778"/>
                    <a:pt x="4921" y="2088"/>
                  </a:cubicBezTo>
                  <a:lnTo>
                    <a:pt x="5420" y="4638"/>
                  </a:lnTo>
                  <a:cubicBezTo>
                    <a:pt x="5478" y="4932"/>
                    <a:pt x="5249" y="5193"/>
                    <a:pt x="4966" y="5193"/>
                  </a:cubicBezTo>
                  <a:cubicBezTo>
                    <a:pt x="4933" y="5193"/>
                    <a:pt x="4899" y="5189"/>
                    <a:pt x="4864" y="5182"/>
                  </a:cubicBezTo>
                  <a:lnTo>
                    <a:pt x="2327" y="4627"/>
                  </a:lnTo>
                  <a:cubicBezTo>
                    <a:pt x="2291" y="4619"/>
                    <a:pt x="2257" y="4616"/>
                    <a:pt x="2223" y="4616"/>
                  </a:cubicBezTo>
                  <a:cubicBezTo>
                    <a:pt x="1863" y="4616"/>
                    <a:pt x="1623" y="5031"/>
                    <a:pt x="1846" y="5349"/>
                  </a:cubicBezTo>
                  <a:lnTo>
                    <a:pt x="3340" y="7475"/>
                  </a:lnTo>
                  <a:cubicBezTo>
                    <a:pt x="3532" y="7749"/>
                    <a:pt x="3381" y="8131"/>
                    <a:pt x="3053" y="8198"/>
                  </a:cubicBezTo>
                  <a:lnTo>
                    <a:pt x="508" y="8723"/>
                  </a:lnTo>
                  <a:cubicBezTo>
                    <a:pt x="93" y="8809"/>
                    <a:pt x="0" y="9360"/>
                    <a:pt x="364" y="9578"/>
                  </a:cubicBezTo>
                  <a:lnTo>
                    <a:pt x="2593" y="10913"/>
                  </a:lnTo>
                  <a:cubicBezTo>
                    <a:pt x="2880" y="11086"/>
                    <a:pt x="2897" y="11494"/>
                    <a:pt x="2625" y="11690"/>
                  </a:cubicBezTo>
                  <a:lnTo>
                    <a:pt x="514" y="13205"/>
                  </a:lnTo>
                  <a:cubicBezTo>
                    <a:pt x="170" y="13451"/>
                    <a:pt x="308" y="13994"/>
                    <a:pt x="729" y="14045"/>
                  </a:cubicBezTo>
                  <a:lnTo>
                    <a:pt x="3308" y="14358"/>
                  </a:lnTo>
                  <a:cubicBezTo>
                    <a:pt x="3641" y="14398"/>
                    <a:pt x="3822" y="14765"/>
                    <a:pt x="3653" y="15054"/>
                  </a:cubicBezTo>
                  <a:lnTo>
                    <a:pt x="2340" y="17296"/>
                  </a:lnTo>
                  <a:cubicBezTo>
                    <a:pt x="2152" y="17619"/>
                    <a:pt x="2400" y="17997"/>
                    <a:pt x="2739" y="17997"/>
                  </a:cubicBezTo>
                  <a:cubicBezTo>
                    <a:pt x="2784" y="17997"/>
                    <a:pt x="2832" y="17990"/>
                    <a:pt x="2880" y="17976"/>
                  </a:cubicBezTo>
                  <a:lnTo>
                    <a:pt x="5363" y="17214"/>
                  </a:lnTo>
                  <a:cubicBezTo>
                    <a:pt x="5410" y="17199"/>
                    <a:pt x="5456" y="17192"/>
                    <a:pt x="5502" y="17192"/>
                  </a:cubicBezTo>
                  <a:cubicBezTo>
                    <a:pt x="5768" y="17192"/>
                    <a:pt x="5993" y="17425"/>
                    <a:pt x="5961" y="17710"/>
                  </a:cubicBezTo>
                  <a:lnTo>
                    <a:pt x="5676" y="20292"/>
                  </a:lnTo>
                  <a:cubicBezTo>
                    <a:pt x="5643" y="20591"/>
                    <a:pt x="5884" y="20809"/>
                    <a:pt x="6141" y="20809"/>
                  </a:cubicBezTo>
                  <a:cubicBezTo>
                    <a:pt x="6245" y="20809"/>
                    <a:pt x="6352" y="20773"/>
                    <a:pt x="6444" y="20693"/>
                  </a:cubicBezTo>
                  <a:lnTo>
                    <a:pt x="8402" y="18987"/>
                  </a:lnTo>
                  <a:cubicBezTo>
                    <a:pt x="8492" y="18908"/>
                    <a:pt x="8600" y="18872"/>
                    <a:pt x="8706" y="18872"/>
                  </a:cubicBezTo>
                  <a:cubicBezTo>
                    <a:pt x="8898" y="18872"/>
                    <a:pt x="9085" y="18991"/>
                    <a:pt x="9151" y="19196"/>
                  </a:cubicBezTo>
                  <a:lnTo>
                    <a:pt x="9938" y="21672"/>
                  </a:lnTo>
                  <a:cubicBezTo>
                    <a:pt x="10007" y="21885"/>
                    <a:pt x="10194" y="21995"/>
                    <a:pt x="10383" y="21995"/>
                  </a:cubicBezTo>
                  <a:cubicBezTo>
                    <a:pt x="10551" y="21995"/>
                    <a:pt x="10720" y="21907"/>
                    <a:pt x="10804" y="21726"/>
                  </a:cubicBezTo>
                  <a:lnTo>
                    <a:pt x="11898" y="19370"/>
                  </a:lnTo>
                  <a:cubicBezTo>
                    <a:pt x="11980" y="19195"/>
                    <a:pt x="12150" y="19101"/>
                    <a:pt x="12321" y="19101"/>
                  </a:cubicBezTo>
                  <a:cubicBezTo>
                    <a:pt x="12447" y="19101"/>
                    <a:pt x="12574" y="19152"/>
                    <a:pt x="12668" y="19258"/>
                  </a:cubicBezTo>
                  <a:lnTo>
                    <a:pt x="14395" y="21198"/>
                  </a:lnTo>
                  <a:cubicBezTo>
                    <a:pt x="14491" y="21306"/>
                    <a:pt x="14616" y="21354"/>
                    <a:pt x="14739" y="21354"/>
                  </a:cubicBezTo>
                  <a:cubicBezTo>
                    <a:pt x="14975" y="21354"/>
                    <a:pt x="15203" y="21175"/>
                    <a:pt x="15208" y="20896"/>
                  </a:cubicBezTo>
                  <a:lnTo>
                    <a:pt x="15250" y="18299"/>
                  </a:lnTo>
                  <a:cubicBezTo>
                    <a:pt x="15255" y="18033"/>
                    <a:pt x="15473" y="17840"/>
                    <a:pt x="15715" y="17840"/>
                  </a:cubicBezTo>
                  <a:cubicBezTo>
                    <a:pt x="15778" y="17840"/>
                    <a:pt x="15843" y="17854"/>
                    <a:pt x="15907" y="17882"/>
                  </a:cubicBezTo>
                  <a:lnTo>
                    <a:pt x="18274" y="18953"/>
                  </a:lnTo>
                  <a:cubicBezTo>
                    <a:pt x="18339" y="18982"/>
                    <a:pt x="18405" y="18995"/>
                    <a:pt x="18468" y="18995"/>
                  </a:cubicBezTo>
                  <a:cubicBezTo>
                    <a:pt x="18779" y="18995"/>
                    <a:pt x="19032" y="18670"/>
                    <a:pt x="18893" y="18345"/>
                  </a:cubicBezTo>
                  <a:lnTo>
                    <a:pt x="17876" y="15955"/>
                  </a:lnTo>
                  <a:cubicBezTo>
                    <a:pt x="17744" y="15648"/>
                    <a:pt x="17970" y="15308"/>
                    <a:pt x="18304" y="15308"/>
                  </a:cubicBezTo>
                  <a:cubicBezTo>
                    <a:pt x="18304" y="15308"/>
                    <a:pt x="18305" y="15308"/>
                    <a:pt x="18306" y="15308"/>
                  </a:cubicBezTo>
                  <a:lnTo>
                    <a:pt x="20903" y="15323"/>
                  </a:lnTo>
                  <a:cubicBezTo>
                    <a:pt x="20904" y="15323"/>
                    <a:pt x="20905" y="15323"/>
                    <a:pt x="20907" y="15323"/>
                  </a:cubicBezTo>
                  <a:cubicBezTo>
                    <a:pt x="21328" y="15323"/>
                    <a:pt x="21533" y="14805"/>
                    <a:pt x="21223" y="14517"/>
                  </a:cubicBezTo>
                  <a:lnTo>
                    <a:pt x="19320" y="12748"/>
                  </a:lnTo>
                  <a:cubicBezTo>
                    <a:pt x="19075" y="12521"/>
                    <a:pt x="19144" y="12115"/>
                    <a:pt x="19451" y="11981"/>
                  </a:cubicBezTo>
                  <a:lnTo>
                    <a:pt x="21830" y="10938"/>
                  </a:lnTo>
                  <a:cubicBezTo>
                    <a:pt x="22218" y="10769"/>
                    <a:pt x="22196" y="10209"/>
                    <a:pt x="21794" y="10073"/>
                  </a:cubicBezTo>
                  <a:lnTo>
                    <a:pt x="21794" y="10073"/>
                  </a:lnTo>
                  <a:lnTo>
                    <a:pt x="21796" y="10074"/>
                  </a:lnTo>
                  <a:lnTo>
                    <a:pt x="19338" y="9231"/>
                  </a:lnTo>
                  <a:cubicBezTo>
                    <a:pt x="19021" y="9123"/>
                    <a:pt x="18919" y="8726"/>
                    <a:pt x="19144" y="8478"/>
                  </a:cubicBezTo>
                  <a:lnTo>
                    <a:pt x="20894" y="6557"/>
                  </a:lnTo>
                  <a:cubicBezTo>
                    <a:pt x="21170" y="6255"/>
                    <a:pt x="20948" y="5778"/>
                    <a:pt x="20552" y="5778"/>
                  </a:cubicBezTo>
                  <a:cubicBezTo>
                    <a:pt x="20538" y="5778"/>
                    <a:pt x="20524" y="5779"/>
                    <a:pt x="20509" y="5780"/>
                  </a:cubicBezTo>
                  <a:lnTo>
                    <a:pt x="17921" y="6010"/>
                  </a:lnTo>
                  <a:cubicBezTo>
                    <a:pt x="17906" y="6011"/>
                    <a:pt x="17892" y="6012"/>
                    <a:pt x="17878" y="6012"/>
                  </a:cubicBezTo>
                  <a:cubicBezTo>
                    <a:pt x="17566" y="6012"/>
                    <a:pt x="17338" y="5704"/>
                    <a:pt x="17439" y="5401"/>
                  </a:cubicBezTo>
                  <a:lnTo>
                    <a:pt x="18256" y="2935"/>
                  </a:lnTo>
                  <a:cubicBezTo>
                    <a:pt x="18362" y="2613"/>
                    <a:pt x="18109" y="2321"/>
                    <a:pt x="17815" y="2321"/>
                  </a:cubicBezTo>
                  <a:cubicBezTo>
                    <a:pt x="17741" y="2321"/>
                    <a:pt x="17663" y="2340"/>
                    <a:pt x="17589" y="2382"/>
                  </a:cubicBezTo>
                  <a:lnTo>
                    <a:pt x="15318" y="3644"/>
                  </a:lnTo>
                  <a:cubicBezTo>
                    <a:pt x="15245" y="3685"/>
                    <a:pt x="15167" y="3703"/>
                    <a:pt x="15092" y="3703"/>
                  </a:cubicBezTo>
                  <a:cubicBezTo>
                    <a:pt x="14864" y="3703"/>
                    <a:pt x="14653" y="3534"/>
                    <a:pt x="14628" y="3283"/>
                  </a:cubicBezTo>
                  <a:lnTo>
                    <a:pt x="14372" y="698"/>
                  </a:lnTo>
                  <a:cubicBezTo>
                    <a:pt x="14346" y="436"/>
                    <a:pt x="14128" y="278"/>
                    <a:pt x="13906" y="278"/>
                  </a:cubicBezTo>
                  <a:cubicBezTo>
                    <a:pt x="13771" y="278"/>
                    <a:pt x="13633" y="337"/>
                    <a:pt x="13537" y="465"/>
                  </a:cubicBezTo>
                  <a:lnTo>
                    <a:pt x="11976" y="2541"/>
                  </a:lnTo>
                  <a:cubicBezTo>
                    <a:pt x="11882" y="2666"/>
                    <a:pt x="11743" y="2727"/>
                    <a:pt x="11604" y="2727"/>
                  </a:cubicBezTo>
                  <a:cubicBezTo>
                    <a:pt x="11446" y="2727"/>
                    <a:pt x="11289" y="2647"/>
                    <a:pt x="11201" y="2493"/>
                  </a:cubicBezTo>
                  <a:lnTo>
                    <a:pt x="9914" y="235"/>
                  </a:lnTo>
                  <a:cubicBezTo>
                    <a:pt x="9823" y="75"/>
                    <a:pt x="9667" y="0"/>
                    <a:pt x="95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23;p36">
              <a:extLst>
                <a:ext uri="{FF2B5EF4-FFF2-40B4-BE49-F238E27FC236}">
                  <a16:creationId xmlns:a16="http://schemas.microsoft.com/office/drawing/2014/main" id="{FF87A876-163B-1873-E637-3A65CBC74E16}"/>
                </a:ext>
              </a:extLst>
            </p:cNvPr>
            <p:cNvSpPr/>
            <p:nvPr/>
          </p:nvSpPr>
          <p:spPr>
            <a:xfrm>
              <a:off x="5396225" y="2441625"/>
              <a:ext cx="281550" cy="281500"/>
            </a:xfrm>
            <a:custGeom>
              <a:avLst/>
              <a:gdLst/>
              <a:ahLst/>
              <a:cxnLst/>
              <a:rect l="l" t="t" r="r" b="b"/>
              <a:pathLst>
                <a:path w="11262" h="11260" fill="none" extrusionOk="0">
                  <a:moveTo>
                    <a:pt x="9689" y="2096"/>
                  </a:moveTo>
                  <a:cubicBezTo>
                    <a:pt x="10695" y="3103"/>
                    <a:pt x="11262" y="4468"/>
                    <a:pt x="11262" y="5892"/>
                  </a:cubicBezTo>
                  <a:cubicBezTo>
                    <a:pt x="11262" y="7316"/>
                    <a:pt x="10695" y="8681"/>
                    <a:pt x="9689" y="9688"/>
                  </a:cubicBezTo>
                  <a:cubicBezTo>
                    <a:pt x="8682" y="10695"/>
                    <a:pt x="7316" y="11260"/>
                    <a:pt x="5893" y="11260"/>
                  </a:cubicBezTo>
                  <a:cubicBezTo>
                    <a:pt x="4469" y="11260"/>
                    <a:pt x="3105" y="10695"/>
                    <a:pt x="2098" y="9688"/>
                  </a:cubicBezTo>
                  <a:cubicBezTo>
                    <a:pt x="1" y="7591"/>
                    <a:pt x="1" y="4193"/>
                    <a:pt x="2098" y="2096"/>
                  </a:cubicBezTo>
                  <a:cubicBezTo>
                    <a:pt x="4194" y="1"/>
                    <a:pt x="7593" y="1"/>
                    <a:pt x="9689" y="209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miter lim="150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24;p36">
              <a:extLst>
                <a:ext uri="{FF2B5EF4-FFF2-40B4-BE49-F238E27FC236}">
                  <a16:creationId xmlns:a16="http://schemas.microsoft.com/office/drawing/2014/main" id="{BBE75651-63AE-4D7A-EBEA-EC40B0E3CC4D}"/>
                </a:ext>
              </a:extLst>
            </p:cNvPr>
            <p:cNvSpPr/>
            <p:nvPr/>
          </p:nvSpPr>
          <p:spPr>
            <a:xfrm>
              <a:off x="5469950" y="2633150"/>
              <a:ext cx="147225" cy="40975"/>
            </a:xfrm>
            <a:custGeom>
              <a:avLst/>
              <a:gdLst/>
              <a:ahLst/>
              <a:cxnLst/>
              <a:rect l="l" t="t" r="r" b="b"/>
              <a:pathLst>
                <a:path w="5889" h="1639" fill="none" extrusionOk="0">
                  <a:moveTo>
                    <a:pt x="1" y="1"/>
                  </a:moveTo>
                  <a:cubicBezTo>
                    <a:pt x="613" y="984"/>
                    <a:pt x="1701" y="1639"/>
                    <a:pt x="2944" y="1639"/>
                  </a:cubicBezTo>
                  <a:cubicBezTo>
                    <a:pt x="4187" y="1639"/>
                    <a:pt x="5275" y="984"/>
                    <a:pt x="5888" y="1"/>
                  </a:cubicBezTo>
                </a:path>
              </a:pathLst>
            </a:custGeom>
            <a:noFill/>
            <a:ln w="9525" cap="rnd" cmpd="sng">
              <a:solidFill>
                <a:schemeClr val="dk2"/>
              </a:solidFill>
              <a:prstDash val="solid"/>
              <a:miter lim="150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25;p36">
              <a:extLst>
                <a:ext uri="{FF2B5EF4-FFF2-40B4-BE49-F238E27FC236}">
                  <a16:creationId xmlns:a16="http://schemas.microsoft.com/office/drawing/2014/main" id="{C106592A-EBD8-F8AE-D191-A8F74567FA66}"/>
                </a:ext>
              </a:extLst>
            </p:cNvPr>
            <p:cNvSpPr/>
            <p:nvPr/>
          </p:nvSpPr>
          <p:spPr>
            <a:xfrm>
              <a:off x="5484200" y="2526175"/>
              <a:ext cx="28275" cy="53975"/>
            </a:xfrm>
            <a:custGeom>
              <a:avLst/>
              <a:gdLst/>
              <a:ahLst/>
              <a:cxnLst/>
              <a:rect l="l" t="t" r="r" b="b"/>
              <a:pathLst>
                <a:path w="1131" h="2159" extrusionOk="0">
                  <a:moveTo>
                    <a:pt x="566" y="0"/>
                  </a:moveTo>
                  <a:cubicBezTo>
                    <a:pt x="253" y="0"/>
                    <a:pt x="0" y="483"/>
                    <a:pt x="0" y="1080"/>
                  </a:cubicBezTo>
                  <a:cubicBezTo>
                    <a:pt x="0" y="1676"/>
                    <a:pt x="253" y="2159"/>
                    <a:pt x="566" y="2159"/>
                  </a:cubicBezTo>
                  <a:cubicBezTo>
                    <a:pt x="878" y="2159"/>
                    <a:pt x="1131" y="1676"/>
                    <a:pt x="1131" y="1080"/>
                  </a:cubicBezTo>
                  <a:cubicBezTo>
                    <a:pt x="1131" y="484"/>
                    <a:pt x="878" y="0"/>
                    <a:pt x="5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26;p36">
              <a:extLst>
                <a:ext uri="{FF2B5EF4-FFF2-40B4-BE49-F238E27FC236}">
                  <a16:creationId xmlns:a16="http://schemas.microsoft.com/office/drawing/2014/main" id="{5C184430-FD92-FD22-D501-0702FFF8757C}"/>
                </a:ext>
              </a:extLst>
            </p:cNvPr>
            <p:cNvSpPr/>
            <p:nvPr/>
          </p:nvSpPr>
          <p:spPr>
            <a:xfrm>
              <a:off x="5574600" y="2526175"/>
              <a:ext cx="28325" cy="53975"/>
            </a:xfrm>
            <a:custGeom>
              <a:avLst/>
              <a:gdLst/>
              <a:ahLst/>
              <a:cxnLst/>
              <a:rect l="l" t="t" r="r" b="b"/>
              <a:pathLst>
                <a:path w="1133" h="2159" extrusionOk="0">
                  <a:moveTo>
                    <a:pt x="567" y="0"/>
                  </a:moveTo>
                  <a:cubicBezTo>
                    <a:pt x="255" y="0"/>
                    <a:pt x="1" y="483"/>
                    <a:pt x="1" y="1080"/>
                  </a:cubicBezTo>
                  <a:cubicBezTo>
                    <a:pt x="1" y="1676"/>
                    <a:pt x="255" y="2159"/>
                    <a:pt x="567" y="2159"/>
                  </a:cubicBezTo>
                  <a:cubicBezTo>
                    <a:pt x="879" y="2159"/>
                    <a:pt x="1133" y="1676"/>
                    <a:pt x="1133" y="1080"/>
                  </a:cubicBezTo>
                  <a:cubicBezTo>
                    <a:pt x="1133" y="484"/>
                    <a:pt x="879" y="0"/>
                    <a:pt x="5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201;p25">
            <a:extLst>
              <a:ext uri="{FF2B5EF4-FFF2-40B4-BE49-F238E27FC236}">
                <a16:creationId xmlns:a16="http://schemas.microsoft.com/office/drawing/2014/main" id="{92A17E27-D98F-E03C-0E83-B3937358D603}"/>
              </a:ext>
            </a:extLst>
          </p:cNvPr>
          <p:cNvSpPr/>
          <p:nvPr/>
        </p:nvSpPr>
        <p:spPr>
          <a:xfrm>
            <a:off x="8161782" y="1705660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" name="Slika 20">
            <a:extLst>
              <a:ext uri="{FF2B5EF4-FFF2-40B4-BE49-F238E27FC236}">
                <a16:creationId xmlns:a16="http://schemas.microsoft.com/office/drawing/2014/main" id="{6543DB4C-44E0-A878-C18C-FCF512550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000" y="2198787"/>
            <a:ext cx="726466" cy="363071"/>
          </a:xfrm>
          <a:prstGeom prst="rect">
            <a:avLst/>
          </a:prstGeom>
        </p:spPr>
      </p:pic>
      <p:pic>
        <p:nvPicPr>
          <p:cNvPr id="22" name="Slika 21">
            <a:extLst>
              <a:ext uri="{FF2B5EF4-FFF2-40B4-BE49-F238E27FC236}">
                <a16:creationId xmlns:a16="http://schemas.microsoft.com/office/drawing/2014/main" id="{F90A377C-EF0D-7B68-90CD-BB01FDE23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6562" y="681190"/>
            <a:ext cx="1174875" cy="526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993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800" dirty="0">
                <a:solidFill>
                  <a:srgbClr val="0D086E"/>
                </a:solidFill>
              </a:rPr>
              <a:t>Što smo ostvarili?</a:t>
            </a:r>
            <a:endParaRPr sz="2800" dirty="0">
              <a:solidFill>
                <a:srgbClr val="0D086E"/>
              </a:solidFill>
            </a:endParaRPr>
          </a:p>
        </p:txBody>
      </p:sp>
      <p:sp>
        <p:nvSpPr>
          <p:cNvPr id="3" name="Google Shape;168;p24">
            <a:extLst>
              <a:ext uri="{FF2B5EF4-FFF2-40B4-BE49-F238E27FC236}">
                <a16:creationId xmlns:a16="http://schemas.microsoft.com/office/drawing/2014/main" id="{282AD4B9-F143-59C5-A3CD-BB3A9C4CD9E3}"/>
              </a:ext>
            </a:extLst>
          </p:cNvPr>
          <p:cNvSpPr txBox="1"/>
          <p:nvPr/>
        </p:nvSpPr>
        <p:spPr>
          <a:xfrm>
            <a:off x="423041" y="1431602"/>
            <a:ext cx="503682" cy="423809"/>
          </a:xfrm>
          <a:prstGeom prst="rect">
            <a:avLst/>
          </a:prstGeom>
          <a:solidFill>
            <a:schemeClr val="bg1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01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4" name="Google Shape;169;p24">
            <a:extLst>
              <a:ext uri="{FF2B5EF4-FFF2-40B4-BE49-F238E27FC236}">
                <a16:creationId xmlns:a16="http://schemas.microsoft.com/office/drawing/2014/main" id="{03455C0A-EB7D-2116-9B68-F6763E104F28}"/>
              </a:ext>
            </a:extLst>
          </p:cNvPr>
          <p:cNvSpPr txBox="1"/>
          <p:nvPr/>
        </p:nvSpPr>
        <p:spPr>
          <a:xfrm>
            <a:off x="422944" y="1963484"/>
            <a:ext cx="503682" cy="423809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02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5" name="Google Shape;170;p24">
            <a:extLst>
              <a:ext uri="{FF2B5EF4-FFF2-40B4-BE49-F238E27FC236}">
                <a16:creationId xmlns:a16="http://schemas.microsoft.com/office/drawing/2014/main" id="{7803A22C-7FDD-02AE-B83F-004625F22735}"/>
              </a:ext>
            </a:extLst>
          </p:cNvPr>
          <p:cNvSpPr txBox="1"/>
          <p:nvPr/>
        </p:nvSpPr>
        <p:spPr>
          <a:xfrm>
            <a:off x="422944" y="2495366"/>
            <a:ext cx="503682" cy="423809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03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7" name="Google Shape;166;p24">
            <a:extLst>
              <a:ext uri="{FF2B5EF4-FFF2-40B4-BE49-F238E27FC236}">
                <a16:creationId xmlns:a16="http://schemas.microsoft.com/office/drawing/2014/main" id="{9E2D0C94-165F-C770-FF42-FDAF16CC33C9}"/>
              </a:ext>
            </a:extLst>
          </p:cNvPr>
          <p:cNvSpPr txBox="1"/>
          <p:nvPr/>
        </p:nvSpPr>
        <p:spPr>
          <a:xfrm>
            <a:off x="1032332" y="1295538"/>
            <a:ext cx="8111667" cy="59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Procjene kvalitete pedagoške prakse usmjerene prema djeci u RSI (1.300 odgojitelja iz 66 DV-a)</a:t>
            </a:r>
          </a:p>
        </p:txBody>
      </p:sp>
      <p:sp>
        <p:nvSpPr>
          <p:cNvPr id="8" name="Google Shape;166;p24">
            <a:extLst>
              <a:ext uri="{FF2B5EF4-FFF2-40B4-BE49-F238E27FC236}">
                <a16:creationId xmlns:a16="http://schemas.microsoft.com/office/drawing/2014/main" id="{0897F2B6-91DF-808A-20A7-4DEDA6B0D595}"/>
              </a:ext>
            </a:extLst>
          </p:cNvPr>
          <p:cNvSpPr txBox="1"/>
          <p:nvPr/>
        </p:nvSpPr>
        <p:spPr>
          <a:xfrm>
            <a:off x="1032333" y="1963484"/>
            <a:ext cx="8004092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pl-PL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Procjene RSI odgojitelja i roditelja za 3.500 djece iz 66 DV-a</a:t>
            </a:r>
          </a:p>
        </p:txBody>
      </p:sp>
      <p:sp>
        <p:nvSpPr>
          <p:cNvPr id="9" name="Google Shape;166;p24">
            <a:extLst>
              <a:ext uri="{FF2B5EF4-FFF2-40B4-BE49-F238E27FC236}">
                <a16:creationId xmlns:a16="http://schemas.microsoft.com/office/drawing/2014/main" id="{308235D6-BF38-6EB4-9043-0631C8BE8E5D}"/>
              </a:ext>
            </a:extLst>
          </p:cNvPr>
          <p:cNvSpPr txBox="1"/>
          <p:nvPr/>
        </p:nvSpPr>
        <p:spPr>
          <a:xfrm>
            <a:off x="1032332" y="2488375"/>
            <a:ext cx="7567061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r-HR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Mapiranje podrške djeci u RSI i njihovim obiteljima u RPOO</a:t>
            </a:r>
          </a:p>
        </p:txBody>
      </p:sp>
      <p:sp>
        <p:nvSpPr>
          <p:cNvPr id="20" name="Google Shape;201;p25">
            <a:extLst>
              <a:ext uri="{FF2B5EF4-FFF2-40B4-BE49-F238E27FC236}">
                <a16:creationId xmlns:a16="http://schemas.microsoft.com/office/drawing/2014/main" id="{92A17E27-D98F-E03C-0E83-B3937358D603}"/>
              </a:ext>
            </a:extLst>
          </p:cNvPr>
          <p:cNvSpPr/>
          <p:nvPr/>
        </p:nvSpPr>
        <p:spPr>
          <a:xfrm>
            <a:off x="8029815" y="3667582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" name="Slika 20">
            <a:extLst>
              <a:ext uri="{FF2B5EF4-FFF2-40B4-BE49-F238E27FC236}">
                <a16:creationId xmlns:a16="http://schemas.microsoft.com/office/drawing/2014/main" id="{6543DB4C-44E0-A878-C18C-FCF512550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033" y="4160709"/>
            <a:ext cx="726466" cy="363071"/>
          </a:xfrm>
          <a:prstGeom prst="rect">
            <a:avLst/>
          </a:prstGeom>
        </p:spPr>
      </p:pic>
      <p:pic>
        <p:nvPicPr>
          <p:cNvPr id="22" name="Slika 21">
            <a:extLst>
              <a:ext uri="{FF2B5EF4-FFF2-40B4-BE49-F238E27FC236}">
                <a16:creationId xmlns:a16="http://schemas.microsoft.com/office/drawing/2014/main" id="{F90A377C-EF0D-7B68-90CD-BB01FDE23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6562" y="681190"/>
            <a:ext cx="1174875" cy="526100"/>
          </a:xfrm>
          <a:prstGeom prst="rect">
            <a:avLst/>
          </a:prstGeom>
        </p:spPr>
      </p:pic>
      <p:sp>
        <p:nvSpPr>
          <p:cNvPr id="2" name="Google Shape;170;p24">
            <a:extLst>
              <a:ext uri="{FF2B5EF4-FFF2-40B4-BE49-F238E27FC236}">
                <a16:creationId xmlns:a16="http://schemas.microsoft.com/office/drawing/2014/main" id="{2CD28D43-1957-17F2-AD55-79EBE44C815C}"/>
              </a:ext>
            </a:extLst>
          </p:cNvPr>
          <p:cNvSpPr txBox="1"/>
          <p:nvPr/>
        </p:nvSpPr>
        <p:spPr>
          <a:xfrm>
            <a:off x="422944" y="3020256"/>
            <a:ext cx="503682" cy="423809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0</a:t>
            </a:r>
            <a:r>
              <a:rPr lang="hr-HR" b="1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4</a:t>
            </a:r>
            <a:endParaRPr b="1" dirty="0">
              <a:solidFill>
                <a:srgbClr val="0D086E"/>
              </a:solidFill>
              <a:latin typeface="Unbounded" panose="020B0604020202020204" charset="-18"/>
              <a:ea typeface="Albert Sans"/>
              <a:cs typeface="Albert Sans"/>
              <a:sym typeface="Albert Sans"/>
            </a:endParaRPr>
          </a:p>
        </p:txBody>
      </p:sp>
      <p:sp>
        <p:nvSpPr>
          <p:cNvPr id="6" name="Google Shape;166;p24">
            <a:extLst>
              <a:ext uri="{FF2B5EF4-FFF2-40B4-BE49-F238E27FC236}">
                <a16:creationId xmlns:a16="http://schemas.microsoft.com/office/drawing/2014/main" id="{6B9C53D4-F8EE-CD2C-37B2-AA0D609107E1}"/>
              </a:ext>
            </a:extLst>
          </p:cNvPr>
          <p:cNvSpPr txBox="1"/>
          <p:nvPr/>
        </p:nvSpPr>
        <p:spPr>
          <a:xfrm>
            <a:off x="1032333" y="3013265"/>
            <a:ext cx="7454682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1600" dirty="0">
                <a:solidFill>
                  <a:srgbClr val="0D086E"/>
                </a:solidFill>
                <a:latin typeface="Unbounded" panose="020B0604020202020204" charset="-18"/>
                <a:ea typeface="Albert Sans"/>
                <a:cs typeface="Albert Sans"/>
                <a:sym typeface="Albert Sans"/>
              </a:rPr>
              <a:t>Razvoj znanstveno evaluiranog modela podrške djeci u RSI</a:t>
            </a:r>
          </a:p>
        </p:txBody>
      </p:sp>
      <p:sp>
        <p:nvSpPr>
          <p:cNvPr id="24" name="TekstniOkvir 23">
            <a:extLst>
              <a:ext uri="{FF2B5EF4-FFF2-40B4-BE49-F238E27FC236}">
                <a16:creationId xmlns:a16="http://schemas.microsoft.com/office/drawing/2014/main" id="{D81795ED-8BDE-A01F-94D7-0FA60DBD0924}"/>
              </a:ext>
            </a:extLst>
          </p:cNvPr>
          <p:cNvSpPr txBox="1"/>
          <p:nvPr/>
        </p:nvSpPr>
        <p:spPr>
          <a:xfrm>
            <a:off x="2132167" y="3692783"/>
            <a:ext cx="47333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k</a:t>
            </a:r>
            <a:r>
              <a:rPr lang="hr-HR" sz="1600" dirty="0">
                <a:solidFill>
                  <a:srgbClr val="C00000"/>
                </a:solidFill>
                <a:latin typeface="Unbounded" panose="020B0604020202020204" charset="-18"/>
              </a:rPr>
              <a:t>valitetno </a:t>
            </a:r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i</a:t>
            </a:r>
            <a:r>
              <a:rPr lang="hr-HR" sz="1600" dirty="0">
                <a:solidFill>
                  <a:srgbClr val="C00000"/>
                </a:solidFill>
                <a:latin typeface="Unbounded" panose="020B0604020202020204" charset="-18"/>
              </a:rPr>
              <a:t>nkluzivno </a:t>
            </a:r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p</a:t>
            </a:r>
            <a:r>
              <a:rPr lang="hr-HR" sz="1600" dirty="0">
                <a:solidFill>
                  <a:srgbClr val="C00000"/>
                </a:solidFill>
                <a:latin typeface="Unbounded" panose="020B0604020202020204" charset="-18"/>
              </a:rPr>
              <a:t>reventivno </a:t>
            </a:r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p</a:t>
            </a:r>
            <a:r>
              <a:rPr lang="hr-HR" sz="1600" dirty="0">
                <a:solidFill>
                  <a:srgbClr val="C00000"/>
                </a:solidFill>
                <a:latin typeface="Unbounded" panose="020B0604020202020204" charset="-18"/>
              </a:rPr>
              <a:t>edagoško </a:t>
            </a:r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o</a:t>
            </a:r>
            <a:r>
              <a:rPr lang="hr-HR" sz="1600" dirty="0">
                <a:solidFill>
                  <a:srgbClr val="C00000"/>
                </a:solidFill>
                <a:latin typeface="Unbounded" panose="020B0604020202020204" charset="-18"/>
              </a:rPr>
              <a:t>snaživanje djece u riziku socijalne isključenosti: </a:t>
            </a:r>
            <a:r>
              <a:rPr lang="hr-HR" sz="1600" dirty="0">
                <a:solidFill>
                  <a:srgbClr val="002060"/>
                </a:solidFill>
                <a:latin typeface="Unbounded" panose="020B0604020202020204" charset="-18"/>
              </a:rPr>
              <a:t>KIPPO</a:t>
            </a:r>
          </a:p>
        </p:txBody>
      </p:sp>
    </p:spTree>
    <p:extLst>
      <p:ext uri="{BB962C8B-B14F-4D97-AF65-F5344CB8AC3E}">
        <p14:creationId xmlns:p14="http://schemas.microsoft.com/office/powerpoint/2010/main" val="376629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F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720000" y="6157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Kako nam je to uspjelo?</a:t>
            </a:r>
            <a:endParaRPr dirty="0"/>
          </a:p>
        </p:txBody>
      </p:sp>
      <p:sp>
        <p:nvSpPr>
          <p:cNvPr id="120" name="Google Shape;120;p22"/>
          <p:cNvSpPr/>
          <p:nvPr/>
        </p:nvSpPr>
        <p:spPr>
          <a:xfrm>
            <a:off x="803099" y="179565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01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1810366" y="1786903"/>
            <a:ext cx="2123542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Međusobno uvažavanje</a:t>
            </a:r>
            <a:endParaRPr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4674274" y="1795657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02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803099" y="323341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03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5541750" y="1759517"/>
            <a:ext cx="2799151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Edukacije </a:t>
            </a:r>
            <a:r>
              <a:rPr lang="hr-HR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(skupovi, radionice, supervizije)</a:t>
            </a:r>
          </a:p>
        </p:txBody>
      </p:sp>
      <p:sp>
        <p:nvSpPr>
          <p:cNvPr id="129" name="Google Shape;129;p22"/>
          <p:cNvSpPr/>
          <p:nvPr/>
        </p:nvSpPr>
        <p:spPr>
          <a:xfrm>
            <a:off x="4674274" y="3233419"/>
            <a:ext cx="776428" cy="739810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solidFill>
            <a:srgbClr val="B7E615"/>
          </a:solidFill>
          <a:ln>
            <a:noFill/>
          </a:ln>
        </p:spPr>
        <p:txBody>
          <a:bodyPr spcFirstLastPara="1" wrap="square" lIns="91425" tIns="126000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04</a:t>
            </a:r>
            <a:endParaRPr sz="1600" b="1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2" name="Google Shape;127;p22">
            <a:extLst>
              <a:ext uri="{FF2B5EF4-FFF2-40B4-BE49-F238E27FC236}">
                <a16:creationId xmlns:a16="http://schemas.microsoft.com/office/drawing/2014/main" id="{E82EB48F-A035-4E96-D7B9-02DAA4EAA2A9}"/>
              </a:ext>
            </a:extLst>
          </p:cNvPr>
          <p:cNvSpPr txBox="1"/>
          <p:nvPr/>
        </p:nvSpPr>
        <p:spPr>
          <a:xfrm>
            <a:off x="1736408" y="3241878"/>
            <a:ext cx="2197500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Kontinuirana podrška</a:t>
            </a:r>
          </a:p>
        </p:txBody>
      </p:sp>
      <p:sp>
        <p:nvSpPr>
          <p:cNvPr id="3" name="Google Shape;127;p22">
            <a:extLst>
              <a:ext uri="{FF2B5EF4-FFF2-40B4-BE49-F238E27FC236}">
                <a16:creationId xmlns:a16="http://schemas.microsoft.com/office/drawing/2014/main" id="{2076AF92-3B52-0E5A-054B-7AE8DEAB0D68}"/>
              </a:ext>
            </a:extLst>
          </p:cNvPr>
          <p:cNvSpPr txBox="1"/>
          <p:nvPr/>
        </p:nvSpPr>
        <p:spPr>
          <a:xfrm>
            <a:off x="5674155" y="3185849"/>
            <a:ext cx="2197500" cy="73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b="1" dirty="0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Prepoznavanje </a:t>
            </a:r>
            <a:r>
              <a:rPr lang="hr-HR" sz="1600" b="1" dirty="0" err="1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rPr>
              <a:t>doborobiti</a:t>
            </a:r>
            <a:endParaRPr lang="hr-HR" sz="1600" b="1" dirty="0">
              <a:solidFill>
                <a:srgbClr val="0D086E"/>
              </a:solidFill>
              <a:latin typeface="Unbounded"/>
              <a:ea typeface="Unbounded"/>
              <a:cs typeface="Unbounded"/>
              <a:sym typeface="Unbounded"/>
            </a:endParaRPr>
          </a:p>
        </p:txBody>
      </p:sp>
      <p:sp>
        <p:nvSpPr>
          <p:cNvPr id="4" name="Google Shape;119;p22">
            <a:extLst>
              <a:ext uri="{FF2B5EF4-FFF2-40B4-BE49-F238E27FC236}">
                <a16:creationId xmlns:a16="http://schemas.microsoft.com/office/drawing/2014/main" id="{1F724823-B994-6212-42A8-B2382E859925}"/>
              </a:ext>
            </a:extLst>
          </p:cNvPr>
          <p:cNvSpPr txBox="1">
            <a:spLocks/>
          </p:cNvSpPr>
          <p:nvPr/>
        </p:nvSpPr>
        <p:spPr>
          <a:xfrm>
            <a:off x="1386818" y="4222714"/>
            <a:ext cx="6117350" cy="896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Unbounded"/>
              <a:buNone/>
              <a:defRPr sz="2800" b="1" i="0" u="none" strike="noStrike" cap="none">
                <a:solidFill>
                  <a:srgbClr val="0D086E"/>
                </a:solidFill>
                <a:latin typeface="Unbounded"/>
                <a:ea typeface="Unbounded"/>
                <a:cs typeface="Unbounded"/>
                <a:sym typeface="Unbound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accent3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ctr"/>
            <a:r>
              <a:rPr lang="hr-HR" sz="2400" dirty="0"/>
              <a:t>POSVEĆENOST ZAJEDNIČOM CILJU</a:t>
            </a:r>
          </a:p>
        </p:txBody>
      </p:sp>
      <p:sp>
        <p:nvSpPr>
          <p:cNvPr id="5" name="Google Shape;132;p22">
            <a:extLst>
              <a:ext uri="{FF2B5EF4-FFF2-40B4-BE49-F238E27FC236}">
                <a16:creationId xmlns:a16="http://schemas.microsoft.com/office/drawing/2014/main" id="{B5DCE1BD-93DD-6CF3-FEEE-8F5AD70657C1}"/>
              </a:ext>
            </a:extLst>
          </p:cNvPr>
          <p:cNvSpPr/>
          <p:nvPr/>
        </p:nvSpPr>
        <p:spPr>
          <a:xfrm>
            <a:off x="-224798" y="4178054"/>
            <a:ext cx="1416111" cy="1349324"/>
          </a:xfrm>
          <a:custGeom>
            <a:avLst/>
            <a:gdLst/>
            <a:ahLst/>
            <a:cxnLst/>
            <a:rect l="l" t="t" r="r" b="b"/>
            <a:pathLst>
              <a:path w="26059" h="24830" extrusionOk="0">
                <a:moveTo>
                  <a:pt x="9133" y="1"/>
                </a:moveTo>
                <a:cubicBezTo>
                  <a:pt x="9088" y="1"/>
                  <a:pt x="9044" y="7"/>
                  <a:pt x="9002" y="21"/>
                </a:cubicBezTo>
                <a:cubicBezTo>
                  <a:pt x="7910" y="376"/>
                  <a:pt x="8865" y="4768"/>
                  <a:pt x="7956" y="5429"/>
                </a:cubicBezTo>
                <a:cubicBezTo>
                  <a:pt x="7834" y="5517"/>
                  <a:pt x="7661" y="5554"/>
                  <a:pt x="7450" y="5554"/>
                </a:cubicBezTo>
                <a:cubicBezTo>
                  <a:pt x="6343" y="5554"/>
                  <a:pt x="4201" y="4532"/>
                  <a:pt x="3093" y="4532"/>
                </a:cubicBezTo>
                <a:cubicBezTo>
                  <a:pt x="2817" y="4532"/>
                  <a:pt x="2605" y="4596"/>
                  <a:pt x="2489" y="4755"/>
                </a:cubicBezTo>
                <a:cubicBezTo>
                  <a:pt x="1828" y="5664"/>
                  <a:pt x="5171" y="8653"/>
                  <a:pt x="4814" y="9745"/>
                </a:cubicBezTo>
                <a:cubicBezTo>
                  <a:pt x="4473" y="10800"/>
                  <a:pt x="0" y="11246"/>
                  <a:pt x="0" y="12416"/>
                </a:cubicBezTo>
                <a:cubicBezTo>
                  <a:pt x="0" y="13584"/>
                  <a:pt x="4473" y="14030"/>
                  <a:pt x="4814" y="15085"/>
                </a:cubicBezTo>
                <a:cubicBezTo>
                  <a:pt x="5169" y="16177"/>
                  <a:pt x="1828" y="19166"/>
                  <a:pt x="2489" y="20076"/>
                </a:cubicBezTo>
                <a:cubicBezTo>
                  <a:pt x="2605" y="20235"/>
                  <a:pt x="2817" y="20298"/>
                  <a:pt x="3093" y="20298"/>
                </a:cubicBezTo>
                <a:cubicBezTo>
                  <a:pt x="4201" y="20298"/>
                  <a:pt x="6343" y="19276"/>
                  <a:pt x="7450" y="19276"/>
                </a:cubicBezTo>
                <a:cubicBezTo>
                  <a:pt x="7661" y="19276"/>
                  <a:pt x="7834" y="19313"/>
                  <a:pt x="7956" y="19401"/>
                </a:cubicBezTo>
                <a:cubicBezTo>
                  <a:pt x="8865" y="20065"/>
                  <a:pt x="7910" y="24455"/>
                  <a:pt x="9002" y="24809"/>
                </a:cubicBezTo>
                <a:cubicBezTo>
                  <a:pt x="9044" y="24823"/>
                  <a:pt x="9088" y="24830"/>
                  <a:pt x="9133" y="24830"/>
                </a:cubicBezTo>
                <a:cubicBezTo>
                  <a:pt x="10201" y="24830"/>
                  <a:pt x="11907" y="21050"/>
                  <a:pt x="13031" y="21050"/>
                </a:cubicBezTo>
                <a:cubicBezTo>
                  <a:pt x="14152" y="21050"/>
                  <a:pt x="15858" y="24830"/>
                  <a:pt x="16926" y="24830"/>
                </a:cubicBezTo>
                <a:cubicBezTo>
                  <a:pt x="16971" y="24830"/>
                  <a:pt x="17015" y="24823"/>
                  <a:pt x="17057" y="24809"/>
                </a:cubicBezTo>
                <a:cubicBezTo>
                  <a:pt x="18149" y="24455"/>
                  <a:pt x="17194" y="20065"/>
                  <a:pt x="18104" y="19401"/>
                </a:cubicBezTo>
                <a:cubicBezTo>
                  <a:pt x="18225" y="19313"/>
                  <a:pt x="18398" y="19276"/>
                  <a:pt x="18609" y="19276"/>
                </a:cubicBezTo>
                <a:cubicBezTo>
                  <a:pt x="19716" y="19276"/>
                  <a:pt x="21858" y="20298"/>
                  <a:pt x="22966" y="20298"/>
                </a:cubicBezTo>
                <a:cubicBezTo>
                  <a:pt x="23242" y="20298"/>
                  <a:pt x="23455" y="20235"/>
                  <a:pt x="23570" y="20076"/>
                </a:cubicBezTo>
                <a:cubicBezTo>
                  <a:pt x="24234" y="19166"/>
                  <a:pt x="20888" y="16177"/>
                  <a:pt x="21245" y="15085"/>
                </a:cubicBezTo>
                <a:cubicBezTo>
                  <a:pt x="21586" y="14030"/>
                  <a:pt x="26059" y="13584"/>
                  <a:pt x="26059" y="12416"/>
                </a:cubicBezTo>
                <a:cubicBezTo>
                  <a:pt x="26059" y="11248"/>
                  <a:pt x="21586" y="10800"/>
                  <a:pt x="21245" y="9747"/>
                </a:cubicBezTo>
                <a:cubicBezTo>
                  <a:pt x="20890" y="8653"/>
                  <a:pt x="24234" y="5664"/>
                  <a:pt x="23570" y="4755"/>
                </a:cubicBezTo>
                <a:cubicBezTo>
                  <a:pt x="23455" y="4596"/>
                  <a:pt x="23242" y="4532"/>
                  <a:pt x="22966" y="4532"/>
                </a:cubicBezTo>
                <a:cubicBezTo>
                  <a:pt x="21858" y="4532"/>
                  <a:pt x="19716" y="5554"/>
                  <a:pt x="18609" y="5554"/>
                </a:cubicBezTo>
                <a:cubicBezTo>
                  <a:pt x="18398" y="5554"/>
                  <a:pt x="18225" y="5517"/>
                  <a:pt x="18104" y="5429"/>
                </a:cubicBezTo>
                <a:cubicBezTo>
                  <a:pt x="17194" y="4768"/>
                  <a:pt x="18149" y="376"/>
                  <a:pt x="17057" y="21"/>
                </a:cubicBezTo>
                <a:cubicBezTo>
                  <a:pt x="17015" y="7"/>
                  <a:pt x="16971" y="1"/>
                  <a:pt x="16926" y="1"/>
                </a:cubicBezTo>
                <a:cubicBezTo>
                  <a:pt x="15858" y="1"/>
                  <a:pt x="14152" y="3782"/>
                  <a:pt x="13031" y="3782"/>
                </a:cubicBezTo>
                <a:cubicBezTo>
                  <a:pt x="11907" y="3782"/>
                  <a:pt x="10201" y="1"/>
                  <a:pt x="9133" y="1"/>
                </a:cubicBezTo>
                <a:close/>
              </a:path>
            </a:pathLst>
          </a:cu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EFD37F10-DA61-A13F-03CF-7F59978DE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3" y="4671181"/>
            <a:ext cx="726466" cy="363071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BDCF9641-3008-BB05-212F-D58C5AAE6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674" y="4527800"/>
            <a:ext cx="1174875" cy="5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74882"/>
      </p:ext>
    </p:extLst>
  </p:cSld>
  <p:clrMapOvr>
    <a:masterClrMapping/>
  </p:clrMapOvr>
</p:sld>
</file>

<file path=ppt/theme/theme1.xml><?xml version="1.0" encoding="utf-8"?>
<a:theme xmlns:a="http://schemas.openxmlformats.org/drawingml/2006/main" name="How to Make a Mind Map by Slidesgo">
  <a:themeElements>
    <a:clrScheme name="Simple Light">
      <a:dk1>
        <a:srgbClr val="F9F9FF"/>
      </a:dk1>
      <a:lt1>
        <a:srgbClr val="5D53F8"/>
      </a:lt1>
      <a:dk2>
        <a:srgbClr val="B7E615"/>
      </a:dk2>
      <a:lt2>
        <a:srgbClr val="F549CB"/>
      </a:lt2>
      <a:accent1>
        <a:srgbClr val="F05C39"/>
      </a:accent1>
      <a:accent2>
        <a:srgbClr val="F591E3"/>
      </a:accent2>
      <a:accent3>
        <a:srgbClr val="0D086E"/>
      </a:accent3>
      <a:accent4>
        <a:srgbClr val="FFFFFF"/>
      </a:accent4>
      <a:accent5>
        <a:srgbClr val="FFFFFF"/>
      </a:accent5>
      <a:accent6>
        <a:srgbClr val="FFFFFF"/>
      </a:accent6>
      <a:hlink>
        <a:srgbClr val="0D086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409</Words>
  <Application>Microsoft Office PowerPoint</Application>
  <PresentationFormat>Prikaz na zaslonu (16:9)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Unbounded</vt:lpstr>
      <vt:lpstr>Albert Sans</vt:lpstr>
      <vt:lpstr>Bebas Neue</vt:lpstr>
      <vt:lpstr>Arial</vt:lpstr>
      <vt:lpstr>How to Make a Mind Map by Slidesgo</vt:lpstr>
      <vt:lpstr>Umrežavanje znanstvenika i praktičara: most povezivanja teorije i prakse RPOO</vt:lpstr>
      <vt:lpstr>Paradoks</vt:lpstr>
      <vt:lpstr>Posljedice</vt:lpstr>
      <vt:lpstr>Umrežavanje: zašto je važno?</vt:lpstr>
      <vt:lpstr>Put do rezultata umrežavanja</vt:lpstr>
      <vt:lpstr>Umrežavanje u projektu MORENEC</vt:lpstr>
      <vt:lpstr>Mnogostruke dobrobiti</vt:lpstr>
      <vt:lpstr>Što smo ostvarili?</vt:lpstr>
      <vt:lpstr>Kako nam je to uspjelo?</vt:lpstr>
      <vt:lpstr>Hvala svima!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Umrežavanje znanstvenika i praktičara: most povezivanja teorije i prakse RPOO</dc:title>
  <cp:lastModifiedBy>Dejana Bouillet</cp:lastModifiedBy>
  <cp:revision>12</cp:revision>
  <dcterms:modified xsi:type="dcterms:W3CDTF">2023-11-08T11:54:06Z</dcterms:modified>
</cp:coreProperties>
</file>