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6" r:id="rId1"/>
  </p:sldMasterIdLst>
  <p:notesMasterIdLst>
    <p:notesMasterId r:id="rId8"/>
  </p:notesMasterIdLst>
  <p:sldIdLst>
    <p:sldId id="256" r:id="rId2"/>
    <p:sldId id="261" r:id="rId3"/>
    <p:sldId id="257" r:id="rId4"/>
    <p:sldId id="262" r:id="rId5"/>
    <p:sldId id="264" r:id="rId6"/>
    <p:sldId id="263" r:id="rId7"/>
  </p:sldIdLst>
  <p:sldSz cx="9144000" cy="5143500" type="screen16x9"/>
  <p:notesSz cx="6858000" cy="9144000"/>
  <p:embeddedFontLst>
    <p:embeddedFont>
      <p:font typeface="Albert Sans" panose="020B0604020202020204" charset="-18"/>
      <p:regular r:id="rId9"/>
      <p:bold r:id="rId10"/>
      <p:italic r:id="rId11"/>
      <p:boldItalic r:id="rId12"/>
    </p:embeddedFont>
    <p:embeddedFont>
      <p:font typeface="Bebas Neue" panose="020B0606020202050201" pitchFamily="34" charset="-18"/>
      <p:regular r:id="rId13"/>
    </p:embeddedFont>
    <p:embeddedFont>
      <p:font typeface="Unbounded" panose="020B0604020202020204" charset="-18"/>
      <p:regular r:id="rId14"/>
      <p:bold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91A17AA-6EF8-44D8-AF24-037C6A48F00E}">
  <a:tblStyle styleId="{091A17AA-6EF8-44D8-AF24-037C6A48F00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9" d="100"/>
          <a:sy n="129" d="100"/>
        </p:scale>
        <p:origin x="192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baseline="0">
                <a:solidFill>
                  <a:srgbClr val="002060"/>
                </a:solidFill>
                <a:latin typeface="Unbounded" panose="020B0604020202020204" charset="-18"/>
                <a:ea typeface="+mn-ea"/>
                <a:cs typeface="+mn-cs"/>
              </a:defRPr>
            </a:pPr>
            <a:r>
              <a:rPr lang="hr-HR" sz="1200" dirty="0">
                <a:solidFill>
                  <a:srgbClr val="002060"/>
                </a:solidFill>
                <a:latin typeface="Unbounded" panose="020B0604020202020204" charset="-18"/>
              </a:rPr>
              <a:t>Usklađenost prakse s modelom: grupa koja</a:t>
            </a:r>
            <a:r>
              <a:rPr lang="hr-HR" sz="1200" baseline="0" dirty="0">
                <a:solidFill>
                  <a:srgbClr val="002060"/>
                </a:solidFill>
                <a:latin typeface="Unbounded" panose="020B0604020202020204" charset="-18"/>
              </a:rPr>
              <a:t> provodi model</a:t>
            </a:r>
            <a:r>
              <a:rPr lang="hr-HR" sz="1200" dirty="0">
                <a:solidFill>
                  <a:srgbClr val="002060"/>
                </a:solidFill>
                <a:latin typeface="Unbounded" panose="020B0604020202020204" charset="-18"/>
              </a:rPr>
              <a:t> (%)</a:t>
            </a:r>
            <a:endParaRPr lang="en-GB" sz="1200" dirty="0">
              <a:solidFill>
                <a:srgbClr val="002060"/>
              </a:solidFill>
              <a:latin typeface="Unbounded" panose="020B0604020202020204" charset="-18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baseline="0">
              <a:solidFill>
                <a:srgbClr val="002060"/>
              </a:solidFill>
              <a:latin typeface="Unbounded" panose="020B0604020202020204" charset="-18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Prvo mjerenje</c:v>
                </c:pt>
              </c:strCache>
            </c:strRef>
          </c:tx>
          <c:spPr>
            <a:noFill/>
            <a:ln w="9525" cap="flat" cmpd="sng" algn="ctr">
              <a:solidFill>
                <a:schemeClr val="accent1"/>
              </a:solidFill>
              <a:miter lim="800000"/>
            </a:ln>
            <a:effectLst>
              <a:glow rad="63500">
                <a:schemeClr val="accent1">
                  <a:satMod val="175000"/>
                  <a:alpha val="25000"/>
                </a:schemeClr>
              </a:glo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C00000"/>
                    </a:solidFill>
                    <a:latin typeface="Unbounded" panose="020B0604020202020204" charset="-18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List1!$A$2:$A$15</c:f>
              <c:strCache>
                <c:ptCount val="14"/>
                <c:pt idx="0">
                  <c:v>Dijete prepoznaje i verbalizira svoje jake strane i postignuća. </c:v>
                </c:pt>
                <c:pt idx="1">
                  <c:v>Dijete prepoznaje, razumije i imenuje osobne osjećaje.</c:v>
                </c:pt>
                <c:pt idx="2">
                  <c:v>Dijete prepoznaje, razumije i imenuje osjećaje drugih.*</c:v>
                </c:pt>
                <c:pt idx="3">
                  <c:v>Dijete se primjerno zauzima za sebe te izražava svoje ideje uvažavajući različitosti i potrebe drugih.*</c:v>
                </c:pt>
                <c:pt idx="4">
                  <c:v>Dijete osjeća pripadnost odgojno-obrazovnoj skupini.</c:v>
                </c:pt>
                <c:pt idx="5">
                  <c:v>Dijete prepoznaje temeljne inkluzivne vrijednosti u svakodnevnim situacijama. </c:v>
                </c:pt>
                <c:pt idx="6">
                  <c:v>Dijete prepoznaje povezanost izbora pojedinih ponašanja i njihovih posljedica.*</c:v>
                </c:pt>
                <c:pt idx="7">
                  <c:v>Dijete bira optimalne oblike ponašanja.*</c:v>
                </c:pt>
                <c:pt idx="8">
                  <c:v>Dijete poštuje dogovorena pravila.*</c:v>
                </c:pt>
                <c:pt idx="9">
                  <c:v>Dijete sudjeluje u mirnom rješavanju sukoba. *</c:v>
                </c:pt>
                <c:pt idx="10">
                  <c:v>Dijete sudjeluje u oblicima vršnjačke potpore.  </c:v>
                </c:pt>
                <c:pt idx="11">
                  <c:v>Dijete aktivno doprinosi izboru sadržaja, strategija i izvora učenja. </c:v>
                </c:pt>
                <c:pt idx="12">
                  <c:v>Dijete razvija prijateljstva i suradničke odnose s drugima. *</c:v>
                </c:pt>
                <c:pt idx="13">
                  <c:v>Roditelj/i primjereno podržavaju razvoj i učenje djeteta. </c:v>
                </c:pt>
              </c:strCache>
            </c:strRef>
          </c:cat>
          <c:val>
            <c:numRef>
              <c:f>List1!$B$2:$B$15</c:f>
              <c:numCache>
                <c:formatCode>General</c:formatCode>
                <c:ptCount val="14"/>
                <c:pt idx="0">
                  <c:v>58.1</c:v>
                </c:pt>
                <c:pt idx="1">
                  <c:v>71</c:v>
                </c:pt>
                <c:pt idx="2">
                  <c:v>61.3</c:v>
                </c:pt>
                <c:pt idx="3">
                  <c:v>61.3</c:v>
                </c:pt>
                <c:pt idx="4">
                  <c:v>38.700000000000003</c:v>
                </c:pt>
                <c:pt idx="5">
                  <c:v>45.2</c:v>
                </c:pt>
                <c:pt idx="6">
                  <c:v>58.1</c:v>
                </c:pt>
                <c:pt idx="7">
                  <c:v>35.5</c:v>
                </c:pt>
                <c:pt idx="8">
                  <c:v>41.9</c:v>
                </c:pt>
                <c:pt idx="9">
                  <c:v>61.3</c:v>
                </c:pt>
                <c:pt idx="10">
                  <c:v>32.299999999999997</c:v>
                </c:pt>
                <c:pt idx="11">
                  <c:v>30</c:v>
                </c:pt>
                <c:pt idx="12">
                  <c:v>33.299999999999997</c:v>
                </c:pt>
                <c:pt idx="13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F8-47F0-86A1-7700F0EA64C0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Drugo mjerenje</c:v>
                </c:pt>
              </c:strCache>
            </c:strRef>
          </c:tx>
          <c:spPr>
            <a:noFill/>
            <a:ln w="9525" cap="flat" cmpd="sng" algn="ctr">
              <a:solidFill>
                <a:schemeClr val="accent3"/>
              </a:solidFill>
              <a:miter lim="800000"/>
            </a:ln>
            <a:effectLst>
              <a:glow rad="63500">
                <a:schemeClr val="accent3">
                  <a:satMod val="175000"/>
                  <a:alpha val="25000"/>
                </a:schemeClr>
              </a:glo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Unbounded" panose="020B0604020202020204" charset="-18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List1!$A$2:$A$15</c:f>
              <c:strCache>
                <c:ptCount val="14"/>
                <c:pt idx="0">
                  <c:v>Dijete prepoznaje i verbalizira svoje jake strane i postignuća. </c:v>
                </c:pt>
                <c:pt idx="1">
                  <c:v>Dijete prepoznaje, razumije i imenuje osobne osjećaje.</c:v>
                </c:pt>
                <c:pt idx="2">
                  <c:v>Dijete prepoznaje, razumije i imenuje osjećaje drugih.*</c:v>
                </c:pt>
                <c:pt idx="3">
                  <c:v>Dijete se primjerno zauzima za sebe te izražava svoje ideje uvažavajući različitosti i potrebe drugih.*</c:v>
                </c:pt>
                <c:pt idx="4">
                  <c:v>Dijete osjeća pripadnost odgojno-obrazovnoj skupini.</c:v>
                </c:pt>
                <c:pt idx="5">
                  <c:v>Dijete prepoznaje temeljne inkluzivne vrijednosti u svakodnevnim situacijama. </c:v>
                </c:pt>
                <c:pt idx="6">
                  <c:v>Dijete prepoznaje povezanost izbora pojedinih ponašanja i njihovih posljedica.*</c:v>
                </c:pt>
                <c:pt idx="7">
                  <c:v>Dijete bira optimalne oblike ponašanja.*</c:v>
                </c:pt>
                <c:pt idx="8">
                  <c:v>Dijete poštuje dogovorena pravila.*</c:v>
                </c:pt>
                <c:pt idx="9">
                  <c:v>Dijete sudjeluje u mirnom rješavanju sukoba. *</c:v>
                </c:pt>
                <c:pt idx="10">
                  <c:v>Dijete sudjeluje u oblicima vršnjačke potpore.  </c:v>
                </c:pt>
                <c:pt idx="11">
                  <c:v>Dijete aktivno doprinosi izboru sadržaja, strategija i izvora učenja. </c:v>
                </c:pt>
                <c:pt idx="12">
                  <c:v>Dijete razvija prijateljstva i suradničke odnose s drugima. *</c:v>
                </c:pt>
                <c:pt idx="13">
                  <c:v>Roditelj/i primjereno podržavaju razvoj i učenje djeteta. </c:v>
                </c:pt>
              </c:strCache>
            </c:strRef>
          </c:cat>
          <c:val>
            <c:numRef>
              <c:f>List1!$C$2:$C$15</c:f>
              <c:numCache>
                <c:formatCode>General</c:formatCode>
                <c:ptCount val="14"/>
                <c:pt idx="0">
                  <c:v>71.400000000000006</c:v>
                </c:pt>
                <c:pt idx="1">
                  <c:v>78.599999999999994</c:v>
                </c:pt>
                <c:pt idx="2">
                  <c:v>85.7</c:v>
                </c:pt>
                <c:pt idx="3">
                  <c:v>78.599999999999994</c:v>
                </c:pt>
                <c:pt idx="4">
                  <c:v>64.3</c:v>
                </c:pt>
                <c:pt idx="5">
                  <c:v>50</c:v>
                </c:pt>
                <c:pt idx="6">
                  <c:v>78.599999999999994</c:v>
                </c:pt>
                <c:pt idx="7">
                  <c:v>57.1</c:v>
                </c:pt>
                <c:pt idx="8">
                  <c:v>71.400000000000006</c:v>
                </c:pt>
                <c:pt idx="9">
                  <c:v>85.7</c:v>
                </c:pt>
                <c:pt idx="10">
                  <c:v>42.9</c:v>
                </c:pt>
                <c:pt idx="11">
                  <c:v>30.8</c:v>
                </c:pt>
                <c:pt idx="12">
                  <c:v>53.8</c:v>
                </c:pt>
                <c:pt idx="13">
                  <c:v>46.2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F8-47F0-86A1-7700F0EA64C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315"/>
        <c:axId val="2065259920"/>
        <c:axId val="660245696"/>
      </c:barChart>
      <c:catAx>
        <c:axId val="2065259920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25000"/>
                  </a:schemeClr>
                </a:solidFill>
                <a:latin typeface="Unbounded" panose="020B0604020202020204" charset="-18"/>
                <a:ea typeface="+mn-ea"/>
                <a:cs typeface="+mn-cs"/>
              </a:defRPr>
            </a:pPr>
            <a:endParaRPr lang="en-US"/>
          </a:p>
        </c:txPr>
        <c:crossAx val="660245696"/>
        <c:crosses val="autoZero"/>
        <c:auto val="1"/>
        <c:lblAlgn val="ctr"/>
        <c:lblOffset val="100"/>
        <c:noMultiLvlLbl val="0"/>
      </c:catAx>
      <c:valAx>
        <c:axId val="660245696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>
                    <a:lumMod val="50000"/>
                  </a:schemeClr>
                </a:solidFill>
                <a:latin typeface="Unbounded" panose="020B0604020202020204" charset="-18"/>
                <a:ea typeface="+mn-ea"/>
                <a:cs typeface="+mn-cs"/>
              </a:defRPr>
            </a:pPr>
            <a:endParaRPr lang="en-US"/>
          </a:p>
        </c:txPr>
        <c:crossAx val="2065259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75000"/>
                </a:schemeClr>
              </a:solidFill>
              <a:latin typeface="Unbounded" panose="020B0604020202020204" charset="-18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dk1">
        <a:lumMod val="75000"/>
        <a:lumOff val="25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baseline="0">
                <a:solidFill>
                  <a:srgbClr val="002060"/>
                </a:solidFill>
                <a:latin typeface="Unbounded" panose="020B0604020202020204" charset="-18"/>
                <a:ea typeface="+mn-ea"/>
                <a:cs typeface="+mn-cs"/>
              </a:defRPr>
            </a:pPr>
            <a:r>
              <a:rPr lang="hr-HR" sz="1200" dirty="0">
                <a:solidFill>
                  <a:srgbClr val="002060"/>
                </a:solidFill>
                <a:latin typeface="Unbounded" panose="020B0604020202020204" charset="-18"/>
              </a:rPr>
              <a:t>Usklađenost prakse s modelom: grupa koja ne</a:t>
            </a:r>
            <a:r>
              <a:rPr lang="hr-HR" sz="1200" baseline="0" dirty="0">
                <a:solidFill>
                  <a:srgbClr val="002060"/>
                </a:solidFill>
                <a:latin typeface="Unbounded" panose="020B0604020202020204" charset="-18"/>
              </a:rPr>
              <a:t> provodi model</a:t>
            </a:r>
            <a:r>
              <a:rPr lang="hr-HR" sz="1200" dirty="0">
                <a:solidFill>
                  <a:srgbClr val="002060"/>
                </a:solidFill>
                <a:latin typeface="Unbounded" panose="020B0604020202020204" charset="-18"/>
              </a:rPr>
              <a:t> (%)</a:t>
            </a:r>
            <a:endParaRPr lang="en-GB" sz="1200" dirty="0">
              <a:solidFill>
                <a:srgbClr val="002060"/>
              </a:solidFill>
              <a:latin typeface="Unbounded" panose="020B0604020202020204" charset="-18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baseline="0">
              <a:solidFill>
                <a:srgbClr val="002060"/>
              </a:solidFill>
              <a:latin typeface="Unbounded" panose="020B0604020202020204" charset="-18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Prvo mjerenje</c:v>
                </c:pt>
              </c:strCache>
            </c:strRef>
          </c:tx>
          <c:spPr>
            <a:noFill/>
            <a:ln w="9525" cap="flat" cmpd="sng" algn="ctr">
              <a:solidFill>
                <a:schemeClr val="accent1"/>
              </a:solidFill>
              <a:miter lim="800000"/>
            </a:ln>
            <a:effectLst>
              <a:glow rad="63500">
                <a:schemeClr val="accent1">
                  <a:satMod val="175000"/>
                  <a:alpha val="25000"/>
                </a:schemeClr>
              </a:glo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C00000"/>
                    </a:solidFill>
                    <a:latin typeface="Unbounded" panose="020B0604020202020204" charset="-18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List1!$A$2:$A$15</c:f>
              <c:strCache>
                <c:ptCount val="14"/>
                <c:pt idx="0">
                  <c:v>Dijete prepoznaje i verbalizira svoje jake strane i postignuća. </c:v>
                </c:pt>
                <c:pt idx="1">
                  <c:v>Dijete prepoznaje, razumije i imenuje osobne osjećaje.</c:v>
                </c:pt>
                <c:pt idx="2">
                  <c:v>Dijete prepoznaje, razumije i imenuje osjećaje drugih.*</c:v>
                </c:pt>
                <c:pt idx="3">
                  <c:v>Dijete se primjerno zauzima za sebe te izražava svoje ideje uvažavajući različitosti i potrebe drugih.*</c:v>
                </c:pt>
                <c:pt idx="4">
                  <c:v>Dijete osjeća pripadnost odgojno-obrazovnoj skupini.</c:v>
                </c:pt>
                <c:pt idx="5">
                  <c:v>Dijete prepoznaje temeljne inkluzivne vrijednosti u svakodnevnim situacijama. </c:v>
                </c:pt>
                <c:pt idx="6">
                  <c:v>Dijete prepoznaje povezanost izbora pojedinih ponašanja i njihovih posljedica.*</c:v>
                </c:pt>
                <c:pt idx="7">
                  <c:v>Dijete bira optimalne oblike ponašanja.*</c:v>
                </c:pt>
                <c:pt idx="8">
                  <c:v>Dijete poštuje dogovorena pravila.*</c:v>
                </c:pt>
                <c:pt idx="9">
                  <c:v>Dijete sudjeluje u mirnom rješavanju sukoba. *</c:v>
                </c:pt>
                <c:pt idx="10">
                  <c:v>Dijete sudjeluje u oblicima vršnjačke potpore.  </c:v>
                </c:pt>
                <c:pt idx="11">
                  <c:v>Dijete aktivno doprinosi izboru sadržaja, strategija i izvora učenja. </c:v>
                </c:pt>
                <c:pt idx="12">
                  <c:v>Dijete razvija prijateljstva i suradničke odnose s drugima. *</c:v>
                </c:pt>
                <c:pt idx="13">
                  <c:v>Roditelj/i primjereno podržavaju razvoj i učenje djeteta. </c:v>
                </c:pt>
              </c:strCache>
            </c:strRef>
          </c:cat>
          <c:val>
            <c:numRef>
              <c:f>List1!$B$2:$B$14</c:f>
              <c:numCache>
                <c:formatCode>General</c:formatCode>
                <c:ptCount val="13"/>
                <c:pt idx="0">
                  <c:v>22.6</c:v>
                </c:pt>
                <c:pt idx="1">
                  <c:v>58.1</c:v>
                </c:pt>
                <c:pt idx="2">
                  <c:v>38.700000000000003</c:v>
                </c:pt>
                <c:pt idx="3">
                  <c:v>12.9</c:v>
                </c:pt>
                <c:pt idx="4">
                  <c:v>6.5</c:v>
                </c:pt>
                <c:pt idx="5">
                  <c:v>22.6</c:v>
                </c:pt>
                <c:pt idx="6">
                  <c:v>16.100000000000001</c:v>
                </c:pt>
                <c:pt idx="7">
                  <c:v>22.6</c:v>
                </c:pt>
                <c:pt idx="8">
                  <c:v>29</c:v>
                </c:pt>
                <c:pt idx="9">
                  <c:v>19.399999999999999</c:v>
                </c:pt>
                <c:pt idx="10">
                  <c:v>12.9</c:v>
                </c:pt>
                <c:pt idx="11">
                  <c:v>16.100000000000001</c:v>
                </c:pt>
                <c:pt idx="12">
                  <c:v>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F8-47F0-86A1-7700F0EA64C0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Drugo mjerenje</c:v>
                </c:pt>
              </c:strCache>
            </c:strRef>
          </c:tx>
          <c:spPr>
            <a:noFill/>
            <a:ln w="9525" cap="flat" cmpd="sng" algn="ctr">
              <a:solidFill>
                <a:schemeClr val="accent3"/>
              </a:solidFill>
              <a:miter lim="800000"/>
            </a:ln>
            <a:effectLst>
              <a:glow rad="63500">
                <a:schemeClr val="accent3">
                  <a:satMod val="175000"/>
                  <a:alpha val="25000"/>
                </a:schemeClr>
              </a:glo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Unbounded" panose="020B0604020202020204" charset="-18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List1!$A$2:$A$15</c:f>
              <c:strCache>
                <c:ptCount val="14"/>
                <c:pt idx="0">
                  <c:v>Dijete prepoznaje i verbalizira svoje jake strane i postignuća. </c:v>
                </c:pt>
                <c:pt idx="1">
                  <c:v>Dijete prepoznaje, razumije i imenuje osobne osjećaje.</c:v>
                </c:pt>
                <c:pt idx="2">
                  <c:v>Dijete prepoznaje, razumije i imenuje osjećaje drugih.*</c:v>
                </c:pt>
                <c:pt idx="3">
                  <c:v>Dijete se primjerno zauzima za sebe te izražava svoje ideje uvažavajući različitosti i potrebe drugih.*</c:v>
                </c:pt>
                <c:pt idx="4">
                  <c:v>Dijete osjeća pripadnost odgojno-obrazovnoj skupini.</c:v>
                </c:pt>
                <c:pt idx="5">
                  <c:v>Dijete prepoznaje temeljne inkluzivne vrijednosti u svakodnevnim situacijama. </c:v>
                </c:pt>
                <c:pt idx="6">
                  <c:v>Dijete prepoznaje povezanost izbora pojedinih ponašanja i njihovih posljedica.*</c:v>
                </c:pt>
                <c:pt idx="7">
                  <c:v>Dijete bira optimalne oblike ponašanja.*</c:v>
                </c:pt>
                <c:pt idx="8">
                  <c:v>Dijete poštuje dogovorena pravila.*</c:v>
                </c:pt>
                <c:pt idx="9">
                  <c:v>Dijete sudjeluje u mirnom rješavanju sukoba. *</c:v>
                </c:pt>
                <c:pt idx="10">
                  <c:v>Dijete sudjeluje u oblicima vršnjačke potpore.  </c:v>
                </c:pt>
                <c:pt idx="11">
                  <c:v>Dijete aktivno doprinosi izboru sadržaja, strategija i izvora učenja. </c:v>
                </c:pt>
                <c:pt idx="12">
                  <c:v>Dijete razvija prijateljstva i suradničke odnose s drugima. *</c:v>
                </c:pt>
                <c:pt idx="13">
                  <c:v>Roditelj/i primjereno podržavaju razvoj i učenje djeteta. </c:v>
                </c:pt>
              </c:strCache>
            </c:strRef>
          </c:cat>
          <c:val>
            <c:numRef>
              <c:f>List1!$C$2:$C$14</c:f>
              <c:numCache>
                <c:formatCode>General</c:formatCode>
                <c:ptCount val="13"/>
                <c:pt idx="0">
                  <c:v>46.9</c:v>
                </c:pt>
                <c:pt idx="1">
                  <c:v>66.7</c:v>
                </c:pt>
                <c:pt idx="2">
                  <c:v>46.7</c:v>
                </c:pt>
                <c:pt idx="3">
                  <c:v>20</c:v>
                </c:pt>
                <c:pt idx="4">
                  <c:v>6.7</c:v>
                </c:pt>
                <c:pt idx="5">
                  <c:v>33.299999999999997</c:v>
                </c:pt>
                <c:pt idx="6">
                  <c:v>26.7</c:v>
                </c:pt>
                <c:pt idx="7">
                  <c:v>26.7</c:v>
                </c:pt>
                <c:pt idx="8">
                  <c:v>26.7</c:v>
                </c:pt>
                <c:pt idx="9">
                  <c:v>20</c:v>
                </c:pt>
                <c:pt idx="10">
                  <c:v>13.3</c:v>
                </c:pt>
                <c:pt idx="11">
                  <c:v>13.3</c:v>
                </c:pt>
                <c:pt idx="12">
                  <c:v>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F8-47F0-86A1-7700F0EA64C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315"/>
        <c:axId val="2065259920"/>
        <c:axId val="660245696"/>
      </c:barChart>
      <c:catAx>
        <c:axId val="2065259920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25000"/>
                  </a:schemeClr>
                </a:solidFill>
                <a:latin typeface="Unbounded" panose="020B0604020202020204" charset="-18"/>
                <a:ea typeface="+mn-ea"/>
                <a:cs typeface="+mn-cs"/>
              </a:defRPr>
            </a:pPr>
            <a:endParaRPr lang="en-US"/>
          </a:p>
        </c:txPr>
        <c:crossAx val="660245696"/>
        <c:crosses val="autoZero"/>
        <c:auto val="1"/>
        <c:lblAlgn val="ctr"/>
        <c:lblOffset val="100"/>
        <c:noMultiLvlLbl val="0"/>
      </c:catAx>
      <c:valAx>
        <c:axId val="660245696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>
                    <a:lumMod val="50000"/>
                  </a:schemeClr>
                </a:solidFill>
                <a:latin typeface="Unbounded" panose="020B0604020202020204" charset="-18"/>
                <a:ea typeface="+mn-ea"/>
                <a:cs typeface="+mn-cs"/>
              </a:defRPr>
            </a:pPr>
            <a:endParaRPr lang="en-US"/>
          </a:p>
        </c:txPr>
        <c:crossAx val="2065259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75000"/>
                </a:schemeClr>
              </a:solidFill>
              <a:latin typeface="Unbounded" panose="020B0604020202020204" charset="-18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dk1">
        <a:lumMod val="75000"/>
        <a:lumOff val="25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hr-HR" sz="1600" noProof="0" dirty="0">
                <a:solidFill>
                  <a:srgbClr val="002060"/>
                </a:solidFill>
                <a:effectLst/>
                <a:latin typeface="Unbounded" panose="020B0604020202020204" charset="-18"/>
              </a:rPr>
              <a:t>Socijalna uključenost djeteta</a:t>
            </a:r>
            <a:r>
              <a:rPr lang="hr-HR" sz="1600" baseline="0" noProof="0" dirty="0">
                <a:solidFill>
                  <a:srgbClr val="002060"/>
                </a:solidFill>
                <a:effectLst/>
                <a:latin typeface="Unbounded" panose="020B0604020202020204" charset="-18"/>
              </a:rPr>
              <a:t> u RSI (m)</a:t>
            </a:r>
            <a:endParaRPr lang="hr-HR" sz="1600" noProof="0" dirty="0">
              <a:solidFill>
                <a:srgbClr val="002060"/>
              </a:solidFill>
              <a:effectLst/>
              <a:latin typeface="Unbounded" panose="020B0604020202020204" charset="-18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Prvo mjerenje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Unbounded" panose="020B0604020202020204" charset="-18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List1!$A$2:$A$3</c:f>
              <c:strCache>
                <c:ptCount val="2"/>
                <c:pt idx="0">
                  <c:v>Grupa koja provodi model</c:v>
                </c:pt>
                <c:pt idx="1">
                  <c:v>Grupa koja ne provodi model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2.93</c:v>
                </c:pt>
                <c:pt idx="1">
                  <c:v>3.04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15-4DD6-A570-FF06EE54CFB8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Drugo mjerenje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100000"/>
                    <a:shade val="100000"/>
                    <a:satMod val="130000"/>
                  </a:schemeClr>
                </a:gs>
                <a:gs pos="100000">
                  <a:schemeClr val="accent2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Unbounded" panose="020B0604020202020204" charset="-18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List1!$A$2:$A$3</c:f>
              <c:strCache>
                <c:ptCount val="2"/>
                <c:pt idx="0">
                  <c:v>Grupa koja provodi model</c:v>
                </c:pt>
                <c:pt idx="1">
                  <c:v>Grupa koja ne provodi model</c:v>
                </c:pt>
              </c:strCache>
            </c:strRef>
          </c:cat>
          <c:val>
            <c:numRef>
              <c:f>List1!$C$2:$C$3</c:f>
              <c:numCache>
                <c:formatCode>General</c:formatCode>
                <c:ptCount val="2"/>
                <c:pt idx="0">
                  <c:v>3.46</c:v>
                </c:pt>
                <c:pt idx="1">
                  <c:v>3.25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915-4DD6-A570-FF06EE54CFB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431842224"/>
        <c:axId val="702270928"/>
      </c:barChart>
      <c:catAx>
        <c:axId val="1431842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2060"/>
                </a:solidFill>
                <a:latin typeface="Unbounded" panose="020B0604020202020204" charset="-18"/>
                <a:ea typeface="+mn-ea"/>
                <a:cs typeface="+mn-cs"/>
              </a:defRPr>
            </a:pPr>
            <a:endParaRPr lang="en-US"/>
          </a:p>
        </c:txPr>
        <c:crossAx val="702270928"/>
        <c:crosses val="autoZero"/>
        <c:auto val="1"/>
        <c:lblAlgn val="ctr"/>
        <c:lblOffset val="100"/>
        <c:noMultiLvlLbl val="0"/>
      </c:catAx>
      <c:valAx>
        <c:axId val="702270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31842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Unbounded" panose="020B0604020202020204" charset="-18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6">
  <cs:axisTitle>
    <cs:lnRef idx="0"/>
    <cs:fillRef idx="0"/>
    <cs:effectRef idx="0"/>
    <cs:fontRef idx="minor">
      <a:schemeClr val="lt1">
        <a:lumMod val="75000"/>
      </a:schemeClr>
    </cs:fontRef>
    <cs:defRPr sz="1197" b="1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>
        <a:lumMod val="75000"/>
      </a:schemeClr>
    </cs:fontRef>
    <cs:defRPr sz="1197" kern="1200"/>
  </cs:dataLabel>
  <cs:dataLabelCallout>
    <cs:lnRef idx="0"/>
    <cs:fillRef idx="0"/>
    <cs:effectRef idx="0"/>
    <cs:fontRef idx="minor">
      <a:schemeClr val="lt1">
        <a:lumMod val="15000"/>
        <a:lumOff val="85000"/>
      </a:schemeClr>
    </cs:fontRef>
    <cs:spPr>
      <a:solidFill>
        <a:schemeClr val="dk1">
          <a:lumMod val="65000"/>
          <a:lumOff val="3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3D>
  <cs:dataPointLine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22225" cap="rnd">
        <a:solidFill>
          <a:schemeClr val="phClr"/>
        </a:solidFill>
      </a:ln>
      <a:effectLst>
        <a:glow rad="139700">
          <a:schemeClr val="phClr">
            <a:satMod val="175000"/>
            <a:alpha val="14000"/>
          </a:schemeClr>
        </a:glow>
      </a:effectLst>
    </cs:spPr>
  </cs:dataPointLine>
  <cs:dataPointMarker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lumMod val="60000"/>
          <a:lumOff val="40000"/>
        </a:schemeClr>
      </a:solidFill>
      <a:effectLst>
        <a:glow rad="63500">
          <a:schemeClr val="phClr">
            <a:satMod val="175000"/>
            <a:alpha val="25000"/>
          </a:schemeClr>
        </a:glow>
      </a:effectLst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</a:schemeClr>
            </a:gs>
            <a:gs pos="0">
              <a:schemeClr val="dk1">
                <a:lumMod val="65000"/>
                <a:lumOff val="3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  <a:alpha val="25000"/>
              </a:schemeClr>
            </a:gs>
            <a:gs pos="0">
              <a:schemeClr val="dk1">
                <a:lumMod val="65000"/>
                <a:lumOff val="35000"/>
                <a:alpha val="2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85000"/>
      </a:schemeClr>
    </cs:fontRef>
    <cs:defRPr sz="1862" b="1" kern="1200" cap="none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25400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6">
  <cs:axisTitle>
    <cs:lnRef idx="0"/>
    <cs:fillRef idx="0"/>
    <cs:effectRef idx="0"/>
    <cs:fontRef idx="minor">
      <a:schemeClr val="lt1">
        <a:lumMod val="75000"/>
      </a:schemeClr>
    </cs:fontRef>
    <cs:defRPr sz="1197" b="1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>
        <a:lumMod val="75000"/>
      </a:schemeClr>
    </cs:fontRef>
    <cs:defRPr sz="1197" kern="1200"/>
  </cs:dataLabel>
  <cs:dataLabelCallout>
    <cs:lnRef idx="0"/>
    <cs:fillRef idx="0"/>
    <cs:effectRef idx="0"/>
    <cs:fontRef idx="minor">
      <a:schemeClr val="lt1">
        <a:lumMod val="15000"/>
        <a:lumOff val="85000"/>
      </a:schemeClr>
    </cs:fontRef>
    <cs:spPr>
      <a:solidFill>
        <a:schemeClr val="dk1">
          <a:lumMod val="65000"/>
          <a:lumOff val="3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3D>
  <cs:dataPointLine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22225" cap="rnd">
        <a:solidFill>
          <a:schemeClr val="phClr"/>
        </a:solidFill>
      </a:ln>
      <a:effectLst>
        <a:glow rad="139700">
          <a:schemeClr val="phClr">
            <a:satMod val="175000"/>
            <a:alpha val="14000"/>
          </a:schemeClr>
        </a:glow>
      </a:effectLst>
    </cs:spPr>
  </cs:dataPointLine>
  <cs:dataPointMarker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lumMod val="60000"/>
          <a:lumOff val="40000"/>
        </a:schemeClr>
      </a:solidFill>
      <a:effectLst>
        <a:glow rad="63500">
          <a:schemeClr val="phClr">
            <a:satMod val="175000"/>
            <a:alpha val="25000"/>
          </a:schemeClr>
        </a:glow>
      </a:effectLst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</a:schemeClr>
            </a:gs>
            <a:gs pos="0">
              <a:schemeClr val="dk1">
                <a:lumMod val="65000"/>
                <a:lumOff val="3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  <a:alpha val="25000"/>
              </a:schemeClr>
            </a:gs>
            <a:gs pos="0">
              <a:schemeClr val="dk1">
                <a:lumMod val="65000"/>
                <a:lumOff val="35000"/>
                <a:alpha val="2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85000"/>
      </a:schemeClr>
    </cs:fontRef>
    <cs:defRPr sz="1862" b="1" kern="1200" cap="none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25400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4dfce81f19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4dfce81f19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27b7ca3ce77_0_2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27b7ca3ce77_0_2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7b8ce9fd7a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27b8ce9fd7a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7b8ce9fd7a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27b8ce9fd7a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508412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7b8ce9fd7a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27b8ce9fd7a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221237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7b8ce9fd7a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27b8ce9fd7a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16519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702875" y="-560675"/>
            <a:ext cx="9133500" cy="1349324"/>
            <a:chOff x="-702875" y="-560675"/>
            <a:chExt cx="9133500" cy="1349324"/>
          </a:xfrm>
        </p:grpSpPr>
        <p:cxnSp>
          <p:nvCxnSpPr>
            <p:cNvPr id="10" name="Google Shape;10;p2"/>
            <p:cNvCxnSpPr/>
            <p:nvPr/>
          </p:nvCxnSpPr>
          <p:spPr>
            <a:xfrm>
              <a:off x="715525" y="539500"/>
              <a:ext cx="7715100" cy="0"/>
            </a:xfrm>
            <a:prstGeom prst="straightConnector1">
              <a:avLst/>
            </a:prstGeom>
            <a:noFill/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1" name="Google Shape;11;p2"/>
            <p:cNvSpPr/>
            <p:nvPr/>
          </p:nvSpPr>
          <p:spPr>
            <a:xfrm>
              <a:off x="-702875" y="-560675"/>
              <a:ext cx="1416111" cy="1349324"/>
            </a:xfrm>
            <a:custGeom>
              <a:avLst/>
              <a:gdLst/>
              <a:ahLst/>
              <a:cxnLst/>
              <a:rect l="l" t="t" r="r" b="b"/>
              <a:pathLst>
                <a:path w="26059" h="24830" extrusionOk="0">
                  <a:moveTo>
                    <a:pt x="9133" y="1"/>
                  </a:moveTo>
                  <a:cubicBezTo>
                    <a:pt x="9088" y="1"/>
                    <a:pt x="9044" y="7"/>
                    <a:pt x="9002" y="21"/>
                  </a:cubicBezTo>
                  <a:cubicBezTo>
                    <a:pt x="7910" y="376"/>
                    <a:pt x="8865" y="4768"/>
                    <a:pt x="7956" y="5429"/>
                  </a:cubicBezTo>
                  <a:cubicBezTo>
                    <a:pt x="7834" y="5517"/>
                    <a:pt x="7661" y="5554"/>
                    <a:pt x="7450" y="5554"/>
                  </a:cubicBezTo>
                  <a:cubicBezTo>
                    <a:pt x="6343" y="5554"/>
                    <a:pt x="4201" y="4532"/>
                    <a:pt x="3093" y="4532"/>
                  </a:cubicBezTo>
                  <a:cubicBezTo>
                    <a:pt x="2817" y="4532"/>
                    <a:pt x="2605" y="4596"/>
                    <a:pt x="2489" y="4755"/>
                  </a:cubicBezTo>
                  <a:cubicBezTo>
                    <a:pt x="1828" y="5664"/>
                    <a:pt x="5171" y="8653"/>
                    <a:pt x="4814" y="9745"/>
                  </a:cubicBezTo>
                  <a:cubicBezTo>
                    <a:pt x="4473" y="10800"/>
                    <a:pt x="0" y="11246"/>
                    <a:pt x="0" y="12416"/>
                  </a:cubicBezTo>
                  <a:cubicBezTo>
                    <a:pt x="0" y="13584"/>
                    <a:pt x="4473" y="14030"/>
                    <a:pt x="4814" y="15085"/>
                  </a:cubicBezTo>
                  <a:cubicBezTo>
                    <a:pt x="5169" y="16177"/>
                    <a:pt x="1828" y="19166"/>
                    <a:pt x="2489" y="20076"/>
                  </a:cubicBezTo>
                  <a:cubicBezTo>
                    <a:pt x="2605" y="20235"/>
                    <a:pt x="2817" y="20298"/>
                    <a:pt x="3093" y="20298"/>
                  </a:cubicBezTo>
                  <a:cubicBezTo>
                    <a:pt x="4201" y="20298"/>
                    <a:pt x="6343" y="19276"/>
                    <a:pt x="7450" y="19276"/>
                  </a:cubicBezTo>
                  <a:cubicBezTo>
                    <a:pt x="7661" y="19276"/>
                    <a:pt x="7834" y="19313"/>
                    <a:pt x="7956" y="19401"/>
                  </a:cubicBezTo>
                  <a:cubicBezTo>
                    <a:pt x="8865" y="20065"/>
                    <a:pt x="7910" y="24455"/>
                    <a:pt x="9002" y="24809"/>
                  </a:cubicBezTo>
                  <a:cubicBezTo>
                    <a:pt x="9044" y="24823"/>
                    <a:pt x="9088" y="24830"/>
                    <a:pt x="9133" y="24830"/>
                  </a:cubicBezTo>
                  <a:cubicBezTo>
                    <a:pt x="10201" y="24830"/>
                    <a:pt x="11907" y="21050"/>
                    <a:pt x="13031" y="21050"/>
                  </a:cubicBezTo>
                  <a:cubicBezTo>
                    <a:pt x="14152" y="21050"/>
                    <a:pt x="15858" y="24830"/>
                    <a:pt x="16926" y="24830"/>
                  </a:cubicBezTo>
                  <a:cubicBezTo>
                    <a:pt x="16971" y="24830"/>
                    <a:pt x="17015" y="24823"/>
                    <a:pt x="17057" y="24809"/>
                  </a:cubicBezTo>
                  <a:cubicBezTo>
                    <a:pt x="18149" y="24455"/>
                    <a:pt x="17194" y="20065"/>
                    <a:pt x="18104" y="19401"/>
                  </a:cubicBezTo>
                  <a:cubicBezTo>
                    <a:pt x="18225" y="19313"/>
                    <a:pt x="18398" y="19276"/>
                    <a:pt x="18609" y="19276"/>
                  </a:cubicBezTo>
                  <a:cubicBezTo>
                    <a:pt x="19716" y="19276"/>
                    <a:pt x="21858" y="20298"/>
                    <a:pt x="22966" y="20298"/>
                  </a:cubicBezTo>
                  <a:cubicBezTo>
                    <a:pt x="23242" y="20298"/>
                    <a:pt x="23455" y="20235"/>
                    <a:pt x="23570" y="20076"/>
                  </a:cubicBezTo>
                  <a:cubicBezTo>
                    <a:pt x="24234" y="19166"/>
                    <a:pt x="20888" y="16177"/>
                    <a:pt x="21245" y="15085"/>
                  </a:cubicBezTo>
                  <a:cubicBezTo>
                    <a:pt x="21586" y="14030"/>
                    <a:pt x="26059" y="13584"/>
                    <a:pt x="26059" y="12416"/>
                  </a:cubicBezTo>
                  <a:cubicBezTo>
                    <a:pt x="26059" y="11248"/>
                    <a:pt x="21586" y="10800"/>
                    <a:pt x="21245" y="9747"/>
                  </a:cubicBezTo>
                  <a:cubicBezTo>
                    <a:pt x="20890" y="8653"/>
                    <a:pt x="24234" y="5664"/>
                    <a:pt x="23570" y="4755"/>
                  </a:cubicBezTo>
                  <a:cubicBezTo>
                    <a:pt x="23455" y="4596"/>
                    <a:pt x="23242" y="4532"/>
                    <a:pt x="22966" y="4532"/>
                  </a:cubicBezTo>
                  <a:cubicBezTo>
                    <a:pt x="21858" y="4532"/>
                    <a:pt x="19716" y="5554"/>
                    <a:pt x="18609" y="5554"/>
                  </a:cubicBezTo>
                  <a:cubicBezTo>
                    <a:pt x="18398" y="5554"/>
                    <a:pt x="18225" y="5517"/>
                    <a:pt x="18104" y="5429"/>
                  </a:cubicBezTo>
                  <a:cubicBezTo>
                    <a:pt x="17194" y="4768"/>
                    <a:pt x="18149" y="376"/>
                    <a:pt x="17057" y="21"/>
                  </a:cubicBezTo>
                  <a:cubicBezTo>
                    <a:pt x="17015" y="7"/>
                    <a:pt x="16971" y="1"/>
                    <a:pt x="16926" y="1"/>
                  </a:cubicBezTo>
                  <a:cubicBezTo>
                    <a:pt x="15858" y="1"/>
                    <a:pt x="14152" y="3782"/>
                    <a:pt x="13031" y="3782"/>
                  </a:cubicBezTo>
                  <a:cubicBezTo>
                    <a:pt x="11907" y="3782"/>
                    <a:pt x="10201" y="1"/>
                    <a:pt x="9133" y="1"/>
                  </a:cubicBezTo>
                  <a:close/>
                </a:path>
              </a:pathLst>
            </a:custGeom>
            <a:noFill/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713225" y="1991275"/>
            <a:ext cx="5601600" cy="240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4900" b="1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_ONLY_1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720000" y="6157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sz="2800">
                <a:solidFill>
                  <a:srgbClr val="0D086E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cxnSp>
        <p:nvCxnSpPr>
          <p:cNvPr id="52" name="Google Shape;52;p13"/>
          <p:cNvCxnSpPr/>
          <p:nvPr/>
        </p:nvCxnSpPr>
        <p:spPr>
          <a:xfrm>
            <a:off x="715525" y="539500"/>
            <a:ext cx="77151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oogle Shape;66;p16"/>
          <p:cNvGrpSpPr/>
          <p:nvPr/>
        </p:nvGrpSpPr>
        <p:grpSpPr>
          <a:xfrm>
            <a:off x="714450" y="336750"/>
            <a:ext cx="7716175" cy="4470000"/>
            <a:chOff x="714450" y="336750"/>
            <a:chExt cx="7716175" cy="4470000"/>
          </a:xfrm>
        </p:grpSpPr>
        <p:cxnSp>
          <p:nvCxnSpPr>
            <p:cNvPr id="67" name="Google Shape;67;p16"/>
            <p:cNvCxnSpPr/>
            <p:nvPr/>
          </p:nvCxnSpPr>
          <p:spPr>
            <a:xfrm>
              <a:off x="715525" y="539500"/>
              <a:ext cx="7715100" cy="0"/>
            </a:xfrm>
            <a:prstGeom prst="straightConnector1">
              <a:avLst/>
            </a:prstGeom>
            <a:noFill/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" name="Google Shape;68;p16"/>
            <p:cNvCxnSpPr/>
            <p:nvPr/>
          </p:nvCxnSpPr>
          <p:spPr>
            <a:xfrm>
              <a:off x="715525" y="336750"/>
              <a:ext cx="7715100" cy="0"/>
            </a:xfrm>
            <a:prstGeom prst="straightConnector1">
              <a:avLst/>
            </a:prstGeom>
            <a:noFill/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" name="Google Shape;69;p16"/>
            <p:cNvCxnSpPr/>
            <p:nvPr/>
          </p:nvCxnSpPr>
          <p:spPr>
            <a:xfrm>
              <a:off x="714450" y="4806750"/>
              <a:ext cx="7715100" cy="0"/>
            </a:xfrm>
            <a:prstGeom prst="straightConnector1">
              <a:avLst/>
            </a:prstGeom>
            <a:noFill/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0" name="Google Shape;70;p16"/>
            <p:cNvCxnSpPr/>
            <p:nvPr/>
          </p:nvCxnSpPr>
          <p:spPr>
            <a:xfrm>
              <a:off x="714450" y="4604000"/>
              <a:ext cx="7715100" cy="0"/>
            </a:xfrm>
            <a:prstGeom prst="straightConnector1">
              <a:avLst/>
            </a:prstGeom>
            <a:noFill/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Google Shape;72;p17"/>
          <p:cNvGrpSpPr/>
          <p:nvPr/>
        </p:nvGrpSpPr>
        <p:grpSpPr>
          <a:xfrm>
            <a:off x="714450" y="539500"/>
            <a:ext cx="7716175" cy="4064500"/>
            <a:chOff x="714450" y="539500"/>
            <a:chExt cx="7716175" cy="4064500"/>
          </a:xfrm>
        </p:grpSpPr>
        <p:cxnSp>
          <p:nvCxnSpPr>
            <p:cNvPr id="73" name="Google Shape;73;p17"/>
            <p:cNvCxnSpPr/>
            <p:nvPr/>
          </p:nvCxnSpPr>
          <p:spPr>
            <a:xfrm>
              <a:off x="715525" y="539500"/>
              <a:ext cx="7715100" cy="0"/>
            </a:xfrm>
            <a:prstGeom prst="straightConnector1">
              <a:avLst/>
            </a:prstGeom>
            <a:noFill/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4" name="Google Shape;74;p17"/>
            <p:cNvCxnSpPr/>
            <p:nvPr/>
          </p:nvCxnSpPr>
          <p:spPr>
            <a:xfrm>
              <a:off x="714450" y="4604000"/>
              <a:ext cx="7715100" cy="0"/>
            </a:xfrm>
            <a:prstGeom prst="straightConnector1">
              <a:avLst/>
            </a:prstGeom>
            <a:noFill/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Google Shape;14;p3"/>
          <p:cNvCxnSpPr/>
          <p:nvPr/>
        </p:nvCxnSpPr>
        <p:spPr>
          <a:xfrm>
            <a:off x="715525" y="539500"/>
            <a:ext cx="77151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720000" y="2414400"/>
            <a:ext cx="5067600" cy="84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5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title" idx="2" hasCustomPrompt="1"/>
          </p:nvPr>
        </p:nvSpPr>
        <p:spPr>
          <a:xfrm>
            <a:off x="720000" y="1601375"/>
            <a:ext cx="1716000" cy="841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720000" y="3167125"/>
            <a:ext cx="5067600" cy="37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>
            <a:spLocks noGrp="1"/>
          </p:cNvSpPr>
          <p:nvPr>
            <p:ph type="subTitle" idx="1"/>
          </p:nvPr>
        </p:nvSpPr>
        <p:spPr>
          <a:xfrm>
            <a:off x="5055279" y="2838035"/>
            <a:ext cx="2505600" cy="119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ubTitle" idx="2"/>
          </p:nvPr>
        </p:nvSpPr>
        <p:spPr>
          <a:xfrm>
            <a:off x="1583300" y="2838035"/>
            <a:ext cx="2505600" cy="119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ubTitle" idx="3"/>
          </p:nvPr>
        </p:nvSpPr>
        <p:spPr>
          <a:xfrm>
            <a:off x="5055275" y="2566401"/>
            <a:ext cx="2505600" cy="39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ubTitle" idx="4"/>
          </p:nvPr>
        </p:nvSpPr>
        <p:spPr>
          <a:xfrm>
            <a:off x="1583300" y="2566401"/>
            <a:ext cx="2505600" cy="39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9pPr>
          </a:lstStyle>
          <a:p>
            <a:endParaRPr/>
          </a:p>
        </p:txBody>
      </p:sp>
      <p:cxnSp>
        <p:nvCxnSpPr>
          <p:cNvPr id="27" name="Google Shape;27;p5"/>
          <p:cNvCxnSpPr/>
          <p:nvPr/>
        </p:nvCxnSpPr>
        <p:spPr>
          <a:xfrm>
            <a:off x="715525" y="539500"/>
            <a:ext cx="77151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720000" y="615700"/>
            <a:ext cx="7704000" cy="55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sz="2800">
                <a:solidFill>
                  <a:srgbClr val="0D086E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716550" y="615700"/>
            <a:ext cx="7714200" cy="95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subTitle" idx="1"/>
          </p:nvPr>
        </p:nvSpPr>
        <p:spPr>
          <a:xfrm>
            <a:off x="716550" y="1569525"/>
            <a:ext cx="7184400" cy="295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Unbounded"/>
              <a:buAutoNum type="arabicPeriod"/>
              <a:defRPr/>
            </a:lvl1pPr>
            <a:lvl2pPr lvl="1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lphaLcPeriod"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romanLcPeriod"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eriod"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lphaLcPeriod"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romanLcPeriod"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eriod"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lphaLcPeriod"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romanLcPeriod"/>
              <a:defRPr/>
            </a:lvl9pPr>
          </a:lstStyle>
          <a:p>
            <a:endParaRPr/>
          </a:p>
        </p:txBody>
      </p:sp>
      <p:cxnSp>
        <p:nvCxnSpPr>
          <p:cNvPr id="35" name="Google Shape;35;p7"/>
          <p:cNvCxnSpPr/>
          <p:nvPr/>
        </p:nvCxnSpPr>
        <p:spPr>
          <a:xfrm>
            <a:off x="715525" y="539500"/>
            <a:ext cx="77151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1330575" y="1307100"/>
            <a:ext cx="6483000" cy="2529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cxnSp>
        <p:nvCxnSpPr>
          <p:cNvPr id="38" name="Google Shape;38;p8"/>
          <p:cNvCxnSpPr/>
          <p:nvPr/>
        </p:nvCxnSpPr>
        <p:spPr>
          <a:xfrm>
            <a:off x="715525" y="539500"/>
            <a:ext cx="77151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9"/>
          <p:cNvCxnSpPr/>
          <p:nvPr/>
        </p:nvCxnSpPr>
        <p:spPr>
          <a:xfrm>
            <a:off x="715525" y="539500"/>
            <a:ext cx="77151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2222825" y="845150"/>
            <a:ext cx="4704900" cy="1878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ubTitle" idx="1"/>
          </p:nvPr>
        </p:nvSpPr>
        <p:spPr>
          <a:xfrm>
            <a:off x="2876575" y="2683737"/>
            <a:ext cx="3384300" cy="84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title"/>
          </p:nvPr>
        </p:nvSpPr>
        <p:spPr>
          <a:xfrm>
            <a:off x="720000" y="4014450"/>
            <a:ext cx="7704000" cy="572700"/>
          </a:xfrm>
          <a:prstGeom prst="rect">
            <a:avLst/>
          </a:prstGeom>
          <a:solidFill>
            <a:schemeClr val="dk1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>
            <a:spLocks noGrp="1"/>
          </p:cNvSpPr>
          <p:nvPr>
            <p:ph type="title" hasCustomPrompt="1"/>
          </p:nvPr>
        </p:nvSpPr>
        <p:spPr>
          <a:xfrm>
            <a:off x="1284000" y="1288250"/>
            <a:ext cx="6576000" cy="197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47" name="Google Shape;47;p11"/>
          <p:cNvSpPr txBox="1">
            <a:spLocks noGrp="1"/>
          </p:cNvSpPr>
          <p:nvPr>
            <p:ph type="subTitle" idx="1"/>
          </p:nvPr>
        </p:nvSpPr>
        <p:spPr>
          <a:xfrm>
            <a:off x="1284000" y="3259075"/>
            <a:ext cx="6576000" cy="49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cxnSp>
        <p:nvCxnSpPr>
          <p:cNvPr id="48" name="Google Shape;48;p11"/>
          <p:cNvCxnSpPr/>
          <p:nvPr/>
        </p:nvCxnSpPr>
        <p:spPr>
          <a:xfrm>
            <a:off x="715525" y="539500"/>
            <a:ext cx="77151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6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50" y="539500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500"/>
              <a:buFont typeface="Unbounded"/>
              <a:buNone/>
              <a:defRPr sz="3500" b="1">
                <a:solidFill>
                  <a:schemeClr val="accent3"/>
                </a:solidFill>
                <a:latin typeface="Unbounded"/>
                <a:ea typeface="Unbounded"/>
                <a:cs typeface="Unbounded"/>
                <a:sym typeface="Unbounde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500"/>
              <a:buFont typeface="Bebas Neue"/>
              <a:buNone/>
              <a:defRPr sz="3500">
                <a:solidFill>
                  <a:schemeClr val="accent3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500"/>
              <a:buFont typeface="Bebas Neue"/>
              <a:buNone/>
              <a:defRPr sz="3500">
                <a:solidFill>
                  <a:schemeClr val="accent3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500"/>
              <a:buFont typeface="Bebas Neue"/>
              <a:buNone/>
              <a:defRPr sz="3500">
                <a:solidFill>
                  <a:schemeClr val="accent3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500"/>
              <a:buFont typeface="Bebas Neue"/>
              <a:buNone/>
              <a:defRPr sz="3500">
                <a:solidFill>
                  <a:schemeClr val="accent3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500"/>
              <a:buFont typeface="Bebas Neue"/>
              <a:buNone/>
              <a:defRPr sz="3500">
                <a:solidFill>
                  <a:schemeClr val="accent3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500"/>
              <a:buFont typeface="Bebas Neue"/>
              <a:buNone/>
              <a:defRPr sz="3500">
                <a:solidFill>
                  <a:schemeClr val="accent3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500"/>
              <a:buFont typeface="Bebas Neue"/>
              <a:buNone/>
              <a:defRPr sz="3500">
                <a:solidFill>
                  <a:schemeClr val="accent3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500"/>
              <a:buFont typeface="Bebas Neue"/>
              <a:buNone/>
              <a:defRPr sz="3500">
                <a:solidFill>
                  <a:schemeClr val="accent3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lbert Sans"/>
              <a:buChar char="●"/>
              <a:defRPr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lbert Sans"/>
              <a:buChar char="○"/>
              <a:defRPr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lbert Sans"/>
              <a:buChar char="■"/>
              <a:defRPr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lbert Sans"/>
              <a:buChar char="●"/>
              <a:defRPr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lbert Sans"/>
              <a:buChar char="○"/>
              <a:defRPr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lbert Sans"/>
              <a:buChar char="■"/>
              <a:defRPr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lbert Sans"/>
              <a:buChar char="●"/>
              <a:defRPr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lbert Sans"/>
              <a:buChar char="○"/>
              <a:defRPr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lbert Sans"/>
              <a:buChar char="■"/>
              <a:defRPr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2" r:id="rId11"/>
    <p:sldLayoutId id="2147483663" r:id="rId1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Relationship Id="rId5" Type="http://schemas.openxmlformats.org/officeDocument/2006/relationships/chart" Target="../charts/char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Relationship Id="rId5" Type="http://schemas.openxmlformats.org/officeDocument/2006/relationships/chart" Target="../charts/chart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1"/>
          <p:cNvSpPr txBox="1">
            <a:spLocks noGrp="1"/>
          </p:cNvSpPr>
          <p:nvPr>
            <p:ph type="ctrTitle"/>
          </p:nvPr>
        </p:nvSpPr>
        <p:spPr>
          <a:xfrm>
            <a:off x="713225" y="1991275"/>
            <a:ext cx="7785316" cy="159909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3200" dirty="0">
                <a:latin typeface="Unbounded" panose="020B0604020202020204" charset="-18"/>
              </a:rPr>
              <a:t>Pedagoška potpora djeci u RSI: simpozij</a:t>
            </a:r>
          </a:p>
        </p:txBody>
      </p:sp>
      <p:grpSp>
        <p:nvGrpSpPr>
          <p:cNvPr id="110" name="Google Shape;110;p21"/>
          <p:cNvGrpSpPr/>
          <p:nvPr/>
        </p:nvGrpSpPr>
        <p:grpSpPr>
          <a:xfrm>
            <a:off x="713225" y="868394"/>
            <a:ext cx="1743003" cy="424158"/>
            <a:chOff x="1077075" y="4279425"/>
            <a:chExt cx="1743003" cy="424158"/>
          </a:xfrm>
        </p:grpSpPr>
        <p:sp>
          <p:nvSpPr>
            <p:cNvPr id="111" name="Google Shape;111;p21"/>
            <p:cNvSpPr/>
            <p:nvPr/>
          </p:nvSpPr>
          <p:spPr>
            <a:xfrm>
              <a:off x="1077075" y="4279425"/>
              <a:ext cx="445153" cy="424158"/>
            </a:xfrm>
            <a:custGeom>
              <a:avLst/>
              <a:gdLst/>
              <a:ahLst/>
              <a:cxnLst/>
              <a:rect l="l" t="t" r="r" b="b"/>
              <a:pathLst>
                <a:path w="26059" h="24830" extrusionOk="0">
                  <a:moveTo>
                    <a:pt x="9133" y="1"/>
                  </a:moveTo>
                  <a:cubicBezTo>
                    <a:pt x="9088" y="1"/>
                    <a:pt x="9044" y="7"/>
                    <a:pt x="9002" y="21"/>
                  </a:cubicBezTo>
                  <a:cubicBezTo>
                    <a:pt x="7910" y="376"/>
                    <a:pt x="8865" y="4768"/>
                    <a:pt x="7956" y="5429"/>
                  </a:cubicBezTo>
                  <a:cubicBezTo>
                    <a:pt x="7834" y="5517"/>
                    <a:pt x="7661" y="5554"/>
                    <a:pt x="7450" y="5554"/>
                  </a:cubicBezTo>
                  <a:cubicBezTo>
                    <a:pt x="6343" y="5554"/>
                    <a:pt x="4201" y="4532"/>
                    <a:pt x="3093" y="4532"/>
                  </a:cubicBezTo>
                  <a:cubicBezTo>
                    <a:pt x="2817" y="4532"/>
                    <a:pt x="2605" y="4596"/>
                    <a:pt x="2489" y="4755"/>
                  </a:cubicBezTo>
                  <a:cubicBezTo>
                    <a:pt x="1828" y="5664"/>
                    <a:pt x="5171" y="8653"/>
                    <a:pt x="4814" y="9745"/>
                  </a:cubicBezTo>
                  <a:cubicBezTo>
                    <a:pt x="4473" y="10800"/>
                    <a:pt x="0" y="11246"/>
                    <a:pt x="0" y="12416"/>
                  </a:cubicBezTo>
                  <a:cubicBezTo>
                    <a:pt x="0" y="13584"/>
                    <a:pt x="4473" y="14030"/>
                    <a:pt x="4814" y="15085"/>
                  </a:cubicBezTo>
                  <a:cubicBezTo>
                    <a:pt x="5169" y="16177"/>
                    <a:pt x="1828" y="19166"/>
                    <a:pt x="2489" y="20076"/>
                  </a:cubicBezTo>
                  <a:cubicBezTo>
                    <a:pt x="2605" y="20235"/>
                    <a:pt x="2817" y="20298"/>
                    <a:pt x="3093" y="20298"/>
                  </a:cubicBezTo>
                  <a:cubicBezTo>
                    <a:pt x="4201" y="20298"/>
                    <a:pt x="6343" y="19276"/>
                    <a:pt x="7450" y="19276"/>
                  </a:cubicBezTo>
                  <a:cubicBezTo>
                    <a:pt x="7661" y="19276"/>
                    <a:pt x="7834" y="19313"/>
                    <a:pt x="7956" y="19401"/>
                  </a:cubicBezTo>
                  <a:cubicBezTo>
                    <a:pt x="8865" y="20065"/>
                    <a:pt x="7910" y="24455"/>
                    <a:pt x="9002" y="24809"/>
                  </a:cubicBezTo>
                  <a:cubicBezTo>
                    <a:pt x="9044" y="24823"/>
                    <a:pt x="9088" y="24830"/>
                    <a:pt x="9133" y="24830"/>
                  </a:cubicBezTo>
                  <a:cubicBezTo>
                    <a:pt x="10201" y="24830"/>
                    <a:pt x="11907" y="21050"/>
                    <a:pt x="13031" y="21050"/>
                  </a:cubicBezTo>
                  <a:cubicBezTo>
                    <a:pt x="14152" y="21050"/>
                    <a:pt x="15858" y="24830"/>
                    <a:pt x="16926" y="24830"/>
                  </a:cubicBezTo>
                  <a:cubicBezTo>
                    <a:pt x="16971" y="24830"/>
                    <a:pt x="17015" y="24823"/>
                    <a:pt x="17057" y="24809"/>
                  </a:cubicBezTo>
                  <a:cubicBezTo>
                    <a:pt x="18149" y="24455"/>
                    <a:pt x="17194" y="20065"/>
                    <a:pt x="18104" y="19401"/>
                  </a:cubicBezTo>
                  <a:cubicBezTo>
                    <a:pt x="18225" y="19313"/>
                    <a:pt x="18398" y="19276"/>
                    <a:pt x="18609" y="19276"/>
                  </a:cubicBezTo>
                  <a:cubicBezTo>
                    <a:pt x="19716" y="19276"/>
                    <a:pt x="21858" y="20298"/>
                    <a:pt x="22966" y="20298"/>
                  </a:cubicBezTo>
                  <a:cubicBezTo>
                    <a:pt x="23242" y="20298"/>
                    <a:pt x="23455" y="20235"/>
                    <a:pt x="23570" y="20076"/>
                  </a:cubicBezTo>
                  <a:cubicBezTo>
                    <a:pt x="24234" y="19166"/>
                    <a:pt x="20888" y="16177"/>
                    <a:pt x="21245" y="15085"/>
                  </a:cubicBezTo>
                  <a:cubicBezTo>
                    <a:pt x="21586" y="14030"/>
                    <a:pt x="26059" y="13584"/>
                    <a:pt x="26059" y="12416"/>
                  </a:cubicBezTo>
                  <a:cubicBezTo>
                    <a:pt x="26059" y="11248"/>
                    <a:pt x="21586" y="10800"/>
                    <a:pt x="21245" y="9747"/>
                  </a:cubicBezTo>
                  <a:cubicBezTo>
                    <a:pt x="20890" y="8653"/>
                    <a:pt x="24234" y="5664"/>
                    <a:pt x="23570" y="4755"/>
                  </a:cubicBezTo>
                  <a:cubicBezTo>
                    <a:pt x="23455" y="4596"/>
                    <a:pt x="23242" y="4532"/>
                    <a:pt x="22966" y="4532"/>
                  </a:cubicBezTo>
                  <a:cubicBezTo>
                    <a:pt x="21858" y="4532"/>
                    <a:pt x="19716" y="5554"/>
                    <a:pt x="18609" y="5554"/>
                  </a:cubicBezTo>
                  <a:cubicBezTo>
                    <a:pt x="18398" y="5554"/>
                    <a:pt x="18225" y="5517"/>
                    <a:pt x="18104" y="5429"/>
                  </a:cubicBezTo>
                  <a:cubicBezTo>
                    <a:pt x="17194" y="4768"/>
                    <a:pt x="18149" y="376"/>
                    <a:pt x="17057" y="21"/>
                  </a:cubicBezTo>
                  <a:cubicBezTo>
                    <a:pt x="17015" y="7"/>
                    <a:pt x="16971" y="1"/>
                    <a:pt x="16926" y="1"/>
                  </a:cubicBezTo>
                  <a:cubicBezTo>
                    <a:pt x="15858" y="1"/>
                    <a:pt x="14152" y="3782"/>
                    <a:pt x="13031" y="3782"/>
                  </a:cubicBezTo>
                  <a:cubicBezTo>
                    <a:pt x="11907" y="3782"/>
                    <a:pt x="10201" y="1"/>
                    <a:pt x="9133" y="1"/>
                  </a:cubicBezTo>
                  <a:close/>
                </a:path>
              </a:pathLst>
            </a:custGeom>
            <a:solidFill>
              <a:srgbClr val="B7E6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21"/>
            <p:cNvSpPr/>
            <p:nvPr/>
          </p:nvSpPr>
          <p:spPr>
            <a:xfrm>
              <a:off x="1726000" y="4279425"/>
              <a:ext cx="445153" cy="424158"/>
            </a:xfrm>
            <a:custGeom>
              <a:avLst/>
              <a:gdLst/>
              <a:ahLst/>
              <a:cxnLst/>
              <a:rect l="l" t="t" r="r" b="b"/>
              <a:pathLst>
                <a:path w="26059" h="24830" extrusionOk="0">
                  <a:moveTo>
                    <a:pt x="9133" y="1"/>
                  </a:moveTo>
                  <a:cubicBezTo>
                    <a:pt x="9088" y="1"/>
                    <a:pt x="9044" y="7"/>
                    <a:pt x="9002" y="21"/>
                  </a:cubicBezTo>
                  <a:cubicBezTo>
                    <a:pt x="7910" y="376"/>
                    <a:pt x="8865" y="4768"/>
                    <a:pt x="7956" y="5429"/>
                  </a:cubicBezTo>
                  <a:cubicBezTo>
                    <a:pt x="7834" y="5517"/>
                    <a:pt x="7661" y="5554"/>
                    <a:pt x="7450" y="5554"/>
                  </a:cubicBezTo>
                  <a:cubicBezTo>
                    <a:pt x="6343" y="5554"/>
                    <a:pt x="4201" y="4532"/>
                    <a:pt x="3093" y="4532"/>
                  </a:cubicBezTo>
                  <a:cubicBezTo>
                    <a:pt x="2817" y="4532"/>
                    <a:pt x="2605" y="4596"/>
                    <a:pt x="2489" y="4755"/>
                  </a:cubicBezTo>
                  <a:cubicBezTo>
                    <a:pt x="1828" y="5664"/>
                    <a:pt x="5171" y="8653"/>
                    <a:pt x="4814" y="9745"/>
                  </a:cubicBezTo>
                  <a:cubicBezTo>
                    <a:pt x="4473" y="10800"/>
                    <a:pt x="0" y="11246"/>
                    <a:pt x="0" y="12416"/>
                  </a:cubicBezTo>
                  <a:cubicBezTo>
                    <a:pt x="0" y="13584"/>
                    <a:pt x="4473" y="14030"/>
                    <a:pt x="4814" y="15085"/>
                  </a:cubicBezTo>
                  <a:cubicBezTo>
                    <a:pt x="5169" y="16177"/>
                    <a:pt x="1828" y="19166"/>
                    <a:pt x="2489" y="20076"/>
                  </a:cubicBezTo>
                  <a:cubicBezTo>
                    <a:pt x="2605" y="20235"/>
                    <a:pt x="2817" y="20298"/>
                    <a:pt x="3093" y="20298"/>
                  </a:cubicBezTo>
                  <a:cubicBezTo>
                    <a:pt x="4201" y="20298"/>
                    <a:pt x="6343" y="19276"/>
                    <a:pt x="7450" y="19276"/>
                  </a:cubicBezTo>
                  <a:cubicBezTo>
                    <a:pt x="7661" y="19276"/>
                    <a:pt x="7834" y="19313"/>
                    <a:pt x="7956" y="19401"/>
                  </a:cubicBezTo>
                  <a:cubicBezTo>
                    <a:pt x="8865" y="20065"/>
                    <a:pt x="7910" y="24455"/>
                    <a:pt x="9002" y="24809"/>
                  </a:cubicBezTo>
                  <a:cubicBezTo>
                    <a:pt x="9044" y="24823"/>
                    <a:pt x="9088" y="24830"/>
                    <a:pt x="9133" y="24830"/>
                  </a:cubicBezTo>
                  <a:cubicBezTo>
                    <a:pt x="10201" y="24830"/>
                    <a:pt x="11907" y="21050"/>
                    <a:pt x="13031" y="21050"/>
                  </a:cubicBezTo>
                  <a:cubicBezTo>
                    <a:pt x="14152" y="21050"/>
                    <a:pt x="15858" y="24830"/>
                    <a:pt x="16926" y="24830"/>
                  </a:cubicBezTo>
                  <a:cubicBezTo>
                    <a:pt x="16971" y="24830"/>
                    <a:pt x="17015" y="24823"/>
                    <a:pt x="17057" y="24809"/>
                  </a:cubicBezTo>
                  <a:cubicBezTo>
                    <a:pt x="18149" y="24455"/>
                    <a:pt x="17194" y="20065"/>
                    <a:pt x="18104" y="19401"/>
                  </a:cubicBezTo>
                  <a:cubicBezTo>
                    <a:pt x="18225" y="19313"/>
                    <a:pt x="18398" y="19276"/>
                    <a:pt x="18609" y="19276"/>
                  </a:cubicBezTo>
                  <a:cubicBezTo>
                    <a:pt x="19716" y="19276"/>
                    <a:pt x="21858" y="20298"/>
                    <a:pt x="22966" y="20298"/>
                  </a:cubicBezTo>
                  <a:cubicBezTo>
                    <a:pt x="23242" y="20298"/>
                    <a:pt x="23455" y="20235"/>
                    <a:pt x="23570" y="20076"/>
                  </a:cubicBezTo>
                  <a:cubicBezTo>
                    <a:pt x="24234" y="19166"/>
                    <a:pt x="20888" y="16177"/>
                    <a:pt x="21245" y="15085"/>
                  </a:cubicBezTo>
                  <a:cubicBezTo>
                    <a:pt x="21586" y="14030"/>
                    <a:pt x="26059" y="13584"/>
                    <a:pt x="26059" y="12416"/>
                  </a:cubicBezTo>
                  <a:cubicBezTo>
                    <a:pt x="26059" y="11248"/>
                    <a:pt x="21586" y="10800"/>
                    <a:pt x="21245" y="9747"/>
                  </a:cubicBezTo>
                  <a:cubicBezTo>
                    <a:pt x="20890" y="8653"/>
                    <a:pt x="24234" y="5664"/>
                    <a:pt x="23570" y="4755"/>
                  </a:cubicBezTo>
                  <a:cubicBezTo>
                    <a:pt x="23455" y="4596"/>
                    <a:pt x="23242" y="4532"/>
                    <a:pt x="22966" y="4532"/>
                  </a:cubicBezTo>
                  <a:cubicBezTo>
                    <a:pt x="21858" y="4532"/>
                    <a:pt x="19716" y="5554"/>
                    <a:pt x="18609" y="5554"/>
                  </a:cubicBezTo>
                  <a:cubicBezTo>
                    <a:pt x="18398" y="5554"/>
                    <a:pt x="18225" y="5517"/>
                    <a:pt x="18104" y="5429"/>
                  </a:cubicBezTo>
                  <a:cubicBezTo>
                    <a:pt x="17194" y="4768"/>
                    <a:pt x="18149" y="376"/>
                    <a:pt x="17057" y="21"/>
                  </a:cubicBezTo>
                  <a:cubicBezTo>
                    <a:pt x="17015" y="7"/>
                    <a:pt x="16971" y="1"/>
                    <a:pt x="16926" y="1"/>
                  </a:cubicBezTo>
                  <a:cubicBezTo>
                    <a:pt x="15858" y="1"/>
                    <a:pt x="14152" y="3782"/>
                    <a:pt x="13031" y="3782"/>
                  </a:cubicBezTo>
                  <a:cubicBezTo>
                    <a:pt x="11907" y="3782"/>
                    <a:pt x="10201" y="1"/>
                    <a:pt x="9133" y="1"/>
                  </a:cubicBezTo>
                  <a:close/>
                </a:path>
              </a:pathLst>
            </a:custGeom>
            <a:solidFill>
              <a:srgbClr val="B7E6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21"/>
            <p:cNvSpPr/>
            <p:nvPr/>
          </p:nvSpPr>
          <p:spPr>
            <a:xfrm>
              <a:off x="2374925" y="4279425"/>
              <a:ext cx="445153" cy="424158"/>
            </a:xfrm>
            <a:custGeom>
              <a:avLst/>
              <a:gdLst/>
              <a:ahLst/>
              <a:cxnLst/>
              <a:rect l="l" t="t" r="r" b="b"/>
              <a:pathLst>
                <a:path w="26059" h="24830" extrusionOk="0">
                  <a:moveTo>
                    <a:pt x="9133" y="1"/>
                  </a:moveTo>
                  <a:cubicBezTo>
                    <a:pt x="9088" y="1"/>
                    <a:pt x="9044" y="7"/>
                    <a:pt x="9002" y="21"/>
                  </a:cubicBezTo>
                  <a:cubicBezTo>
                    <a:pt x="7910" y="376"/>
                    <a:pt x="8865" y="4768"/>
                    <a:pt x="7956" y="5429"/>
                  </a:cubicBezTo>
                  <a:cubicBezTo>
                    <a:pt x="7834" y="5517"/>
                    <a:pt x="7661" y="5554"/>
                    <a:pt x="7450" y="5554"/>
                  </a:cubicBezTo>
                  <a:cubicBezTo>
                    <a:pt x="6343" y="5554"/>
                    <a:pt x="4201" y="4532"/>
                    <a:pt x="3093" y="4532"/>
                  </a:cubicBezTo>
                  <a:cubicBezTo>
                    <a:pt x="2817" y="4532"/>
                    <a:pt x="2605" y="4596"/>
                    <a:pt x="2489" y="4755"/>
                  </a:cubicBezTo>
                  <a:cubicBezTo>
                    <a:pt x="1828" y="5664"/>
                    <a:pt x="5171" y="8653"/>
                    <a:pt x="4814" y="9745"/>
                  </a:cubicBezTo>
                  <a:cubicBezTo>
                    <a:pt x="4473" y="10800"/>
                    <a:pt x="0" y="11246"/>
                    <a:pt x="0" y="12416"/>
                  </a:cubicBezTo>
                  <a:cubicBezTo>
                    <a:pt x="0" y="13584"/>
                    <a:pt x="4473" y="14030"/>
                    <a:pt x="4814" y="15085"/>
                  </a:cubicBezTo>
                  <a:cubicBezTo>
                    <a:pt x="5169" y="16177"/>
                    <a:pt x="1828" y="19166"/>
                    <a:pt x="2489" y="20076"/>
                  </a:cubicBezTo>
                  <a:cubicBezTo>
                    <a:pt x="2605" y="20235"/>
                    <a:pt x="2817" y="20298"/>
                    <a:pt x="3093" y="20298"/>
                  </a:cubicBezTo>
                  <a:cubicBezTo>
                    <a:pt x="4201" y="20298"/>
                    <a:pt x="6343" y="19276"/>
                    <a:pt x="7450" y="19276"/>
                  </a:cubicBezTo>
                  <a:cubicBezTo>
                    <a:pt x="7661" y="19276"/>
                    <a:pt x="7834" y="19313"/>
                    <a:pt x="7956" y="19401"/>
                  </a:cubicBezTo>
                  <a:cubicBezTo>
                    <a:pt x="8865" y="20065"/>
                    <a:pt x="7910" y="24455"/>
                    <a:pt x="9002" y="24809"/>
                  </a:cubicBezTo>
                  <a:cubicBezTo>
                    <a:pt x="9044" y="24823"/>
                    <a:pt x="9088" y="24830"/>
                    <a:pt x="9133" y="24830"/>
                  </a:cubicBezTo>
                  <a:cubicBezTo>
                    <a:pt x="10201" y="24830"/>
                    <a:pt x="11907" y="21050"/>
                    <a:pt x="13031" y="21050"/>
                  </a:cubicBezTo>
                  <a:cubicBezTo>
                    <a:pt x="14152" y="21050"/>
                    <a:pt x="15858" y="24830"/>
                    <a:pt x="16926" y="24830"/>
                  </a:cubicBezTo>
                  <a:cubicBezTo>
                    <a:pt x="16971" y="24830"/>
                    <a:pt x="17015" y="24823"/>
                    <a:pt x="17057" y="24809"/>
                  </a:cubicBezTo>
                  <a:cubicBezTo>
                    <a:pt x="18149" y="24455"/>
                    <a:pt x="17194" y="20065"/>
                    <a:pt x="18104" y="19401"/>
                  </a:cubicBezTo>
                  <a:cubicBezTo>
                    <a:pt x="18225" y="19313"/>
                    <a:pt x="18398" y="19276"/>
                    <a:pt x="18609" y="19276"/>
                  </a:cubicBezTo>
                  <a:cubicBezTo>
                    <a:pt x="19716" y="19276"/>
                    <a:pt x="21858" y="20298"/>
                    <a:pt x="22966" y="20298"/>
                  </a:cubicBezTo>
                  <a:cubicBezTo>
                    <a:pt x="23242" y="20298"/>
                    <a:pt x="23455" y="20235"/>
                    <a:pt x="23570" y="20076"/>
                  </a:cubicBezTo>
                  <a:cubicBezTo>
                    <a:pt x="24234" y="19166"/>
                    <a:pt x="20888" y="16177"/>
                    <a:pt x="21245" y="15085"/>
                  </a:cubicBezTo>
                  <a:cubicBezTo>
                    <a:pt x="21586" y="14030"/>
                    <a:pt x="26059" y="13584"/>
                    <a:pt x="26059" y="12416"/>
                  </a:cubicBezTo>
                  <a:cubicBezTo>
                    <a:pt x="26059" y="11248"/>
                    <a:pt x="21586" y="10800"/>
                    <a:pt x="21245" y="9747"/>
                  </a:cubicBezTo>
                  <a:cubicBezTo>
                    <a:pt x="20890" y="8653"/>
                    <a:pt x="24234" y="5664"/>
                    <a:pt x="23570" y="4755"/>
                  </a:cubicBezTo>
                  <a:cubicBezTo>
                    <a:pt x="23455" y="4596"/>
                    <a:pt x="23242" y="4532"/>
                    <a:pt x="22966" y="4532"/>
                  </a:cubicBezTo>
                  <a:cubicBezTo>
                    <a:pt x="21858" y="4532"/>
                    <a:pt x="19716" y="5554"/>
                    <a:pt x="18609" y="5554"/>
                  </a:cubicBezTo>
                  <a:cubicBezTo>
                    <a:pt x="18398" y="5554"/>
                    <a:pt x="18225" y="5517"/>
                    <a:pt x="18104" y="5429"/>
                  </a:cubicBezTo>
                  <a:cubicBezTo>
                    <a:pt x="17194" y="4768"/>
                    <a:pt x="18149" y="376"/>
                    <a:pt x="17057" y="21"/>
                  </a:cubicBezTo>
                  <a:cubicBezTo>
                    <a:pt x="17015" y="7"/>
                    <a:pt x="16971" y="1"/>
                    <a:pt x="16926" y="1"/>
                  </a:cubicBezTo>
                  <a:cubicBezTo>
                    <a:pt x="15858" y="1"/>
                    <a:pt x="14152" y="3782"/>
                    <a:pt x="13031" y="3782"/>
                  </a:cubicBezTo>
                  <a:cubicBezTo>
                    <a:pt x="11907" y="3782"/>
                    <a:pt x="10201" y="1"/>
                    <a:pt x="9133" y="1"/>
                  </a:cubicBezTo>
                  <a:close/>
                </a:path>
              </a:pathLst>
            </a:custGeom>
            <a:solidFill>
              <a:srgbClr val="B7E6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4" name="Google Shape;114;p21"/>
          <p:cNvSpPr/>
          <p:nvPr/>
        </p:nvSpPr>
        <p:spPr>
          <a:xfrm>
            <a:off x="7914200" y="4175325"/>
            <a:ext cx="1416111" cy="1349324"/>
          </a:xfrm>
          <a:custGeom>
            <a:avLst/>
            <a:gdLst/>
            <a:ahLst/>
            <a:cxnLst/>
            <a:rect l="l" t="t" r="r" b="b"/>
            <a:pathLst>
              <a:path w="26059" h="24830" extrusionOk="0">
                <a:moveTo>
                  <a:pt x="9133" y="1"/>
                </a:moveTo>
                <a:cubicBezTo>
                  <a:pt x="9088" y="1"/>
                  <a:pt x="9044" y="7"/>
                  <a:pt x="9002" y="21"/>
                </a:cubicBezTo>
                <a:cubicBezTo>
                  <a:pt x="7910" y="376"/>
                  <a:pt x="8865" y="4768"/>
                  <a:pt x="7956" y="5429"/>
                </a:cubicBezTo>
                <a:cubicBezTo>
                  <a:pt x="7834" y="5517"/>
                  <a:pt x="7661" y="5554"/>
                  <a:pt x="7450" y="5554"/>
                </a:cubicBezTo>
                <a:cubicBezTo>
                  <a:pt x="6343" y="5554"/>
                  <a:pt x="4201" y="4532"/>
                  <a:pt x="3093" y="4532"/>
                </a:cubicBezTo>
                <a:cubicBezTo>
                  <a:pt x="2817" y="4532"/>
                  <a:pt x="2605" y="4596"/>
                  <a:pt x="2489" y="4755"/>
                </a:cubicBezTo>
                <a:cubicBezTo>
                  <a:pt x="1828" y="5664"/>
                  <a:pt x="5171" y="8653"/>
                  <a:pt x="4814" y="9745"/>
                </a:cubicBezTo>
                <a:cubicBezTo>
                  <a:pt x="4473" y="10800"/>
                  <a:pt x="0" y="11246"/>
                  <a:pt x="0" y="12416"/>
                </a:cubicBezTo>
                <a:cubicBezTo>
                  <a:pt x="0" y="13584"/>
                  <a:pt x="4473" y="14030"/>
                  <a:pt x="4814" y="15085"/>
                </a:cubicBezTo>
                <a:cubicBezTo>
                  <a:pt x="5169" y="16177"/>
                  <a:pt x="1828" y="19166"/>
                  <a:pt x="2489" y="20076"/>
                </a:cubicBezTo>
                <a:cubicBezTo>
                  <a:pt x="2605" y="20235"/>
                  <a:pt x="2817" y="20298"/>
                  <a:pt x="3093" y="20298"/>
                </a:cubicBezTo>
                <a:cubicBezTo>
                  <a:pt x="4201" y="20298"/>
                  <a:pt x="6343" y="19276"/>
                  <a:pt x="7450" y="19276"/>
                </a:cubicBezTo>
                <a:cubicBezTo>
                  <a:pt x="7661" y="19276"/>
                  <a:pt x="7834" y="19313"/>
                  <a:pt x="7956" y="19401"/>
                </a:cubicBezTo>
                <a:cubicBezTo>
                  <a:pt x="8865" y="20065"/>
                  <a:pt x="7910" y="24455"/>
                  <a:pt x="9002" y="24809"/>
                </a:cubicBezTo>
                <a:cubicBezTo>
                  <a:pt x="9044" y="24823"/>
                  <a:pt x="9088" y="24830"/>
                  <a:pt x="9133" y="24830"/>
                </a:cubicBezTo>
                <a:cubicBezTo>
                  <a:pt x="10201" y="24830"/>
                  <a:pt x="11907" y="21050"/>
                  <a:pt x="13031" y="21050"/>
                </a:cubicBezTo>
                <a:cubicBezTo>
                  <a:pt x="14152" y="21050"/>
                  <a:pt x="15858" y="24830"/>
                  <a:pt x="16926" y="24830"/>
                </a:cubicBezTo>
                <a:cubicBezTo>
                  <a:pt x="16971" y="24830"/>
                  <a:pt x="17015" y="24823"/>
                  <a:pt x="17057" y="24809"/>
                </a:cubicBezTo>
                <a:cubicBezTo>
                  <a:pt x="18149" y="24455"/>
                  <a:pt x="17194" y="20065"/>
                  <a:pt x="18104" y="19401"/>
                </a:cubicBezTo>
                <a:cubicBezTo>
                  <a:pt x="18225" y="19313"/>
                  <a:pt x="18398" y="19276"/>
                  <a:pt x="18609" y="19276"/>
                </a:cubicBezTo>
                <a:cubicBezTo>
                  <a:pt x="19716" y="19276"/>
                  <a:pt x="21858" y="20298"/>
                  <a:pt x="22966" y="20298"/>
                </a:cubicBezTo>
                <a:cubicBezTo>
                  <a:pt x="23242" y="20298"/>
                  <a:pt x="23455" y="20235"/>
                  <a:pt x="23570" y="20076"/>
                </a:cubicBezTo>
                <a:cubicBezTo>
                  <a:pt x="24234" y="19166"/>
                  <a:pt x="20888" y="16177"/>
                  <a:pt x="21245" y="15085"/>
                </a:cubicBezTo>
                <a:cubicBezTo>
                  <a:pt x="21586" y="14030"/>
                  <a:pt x="26059" y="13584"/>
                  <a:pt x="26059" y="12416"/>
                </a:cubicBezTo>
                <a:cubicBezTo>
                  <a:pt x="26059" y="11248"/>
                  <a:pt x="21586" y="10800"/>
                  <a:pt x="21245" y="9747"/>
                </a:cubicBezTo>
                <a:cubicBezTo>
                  <a:pt x="20890" y="8653"/>
                  <a:pt x="24234" y="5664"/>
                  <a:pt x="23570" y="4755"/>
                </a:cubicBezTo>
                <a:cubicBezTo>
                  <a:pt x="23455" y="4596"/>
                  <a:pt x="23242" y="4532"/>
                  <a:pt x="22966" y="4532"/>
                </a:cubicBezTo>
                <a:cubicBezTo>
                  <a:pt x="21858" y="4532"/>
                  <a:pt x="19716" y="5554"/>
                  <a:pt x="18609" y="5554"/>
                </a:cubicBezTo>
                <a:cubicBezTo>
                  <a:pt x="18398" y="5554"/>
                  <a:pt x="18225" y="5517"/>
                  <a:pt x="18104" y="5429"/>
                </a:cubicBezTo>
                <a:cubicBezTo>
                  <a:pt x="17194" y="4768"/>
                  <a:pt x="18149" y="376"/>
                  <a:pt x="17057" y="21"/>
                </a:cubicBezTo>
                <a:cubicBezTo>
                  <a:pt x="17015" y="7"/>
                  <a:pt x="16971" y="1"/>
                  <a:pt x="16926" y="1"/>
                </a:cubicBezTo>
                <a:cubicBezTo>
                  <a:pt x="15858" y="1"/>
                  <a:pt x="14152" y="3782"/>
                  <a:pt x="13031" y="3782"/>
                </a:cubicBezTo>
                <a:cubicBezTo>
                  <a:pt x="11907" y="3782"/>
                  <a:pt x="10201" y="1"/>
                  <a:pt x="9133" y="1"/>
                </a:cubicBezTo>
                <a:close/>
              </a:path>
            </a:pathLst>
          </a:cu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" name="Slika 2">
            <a:extLst>
              <a:ext uri="{FF2B5EF4-FFF2-40B4-BE49-F238E27FC236}">
                <a16:creationId xmlns:a16="http://schemas.microsoft.com/office/drawing/2014/main" id="{56B241B3-2B15-6F54-ED45-782BCCC5D1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9022" y="4668451"/>
            <a:ext cx="726466" cy="363071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30E8AB53-1D77-9670-78A5-9DEDF20FA0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97388" y="690470"/>
            <a:ext cx="2440641" cy="1092900"/>
          </a:xfrm>
          <a:prstGeom prst="rect">
            <a:avLst/>
          </a:prstGeom>
        </p:spPr>
      </p:pic>
      <p:sp>
        <p:nvSpPr>
          <p:cNvPr id="6" name="Google Shape;121;p22">
            <a:extLst>
              <a:ext uri="{FF2B5EF4-FFF2-40B4-BE49-F238E27FC236}">
                <a16:creationId xmlns:a16="http://schemas.microsoft.com/office/drawing/2014/main" id="{80A43BEA-BE95-F4B6-1265-62540535A56A}"/>
              </a:ext>
            </a:extLst>
          </p:cNvPr>
          <p:cNvSpPr txBox="1"/>
          <p:nvPr/>
        </p:nvSpPr>
        <p:spPr>
          <a:xfrm>
            <a:off x="788390" y="3358148"/>
            <a:ext cx="6903328" cy="10493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600" dirty="0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rPr>
              <a:t>Dejana Bouillet, Ivana Visković, Mirjana Grljušić, Mirjana </a:t>
            </a:r>
            <a:r>
              <a:rPr lang="hr-HR" sz="1600" dirty="0" err="1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rPr>
              <a:t>Rizvan</a:t>
            </a:r>
            <a:r>
              <a:rPr lang="hr-HR" sz="1600" dirty="0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rPr>
              <a:t>, Gorana </a:t>
            </a:r>
            <a:r>
              <a:rPr lang="hr-HR" sz="1600" dirty="0" err="1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rPr>
              <a:t>Ištuk</a:t>
            </a:r>
            <a:r>
              <a:rPr lang="hr-HR" sz="1600" dirty="0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rPr>
              <a:t>, Ana Pirić, Nina Alajbeg Galić, Jelena </a:t>
            </a:r>
            <a:r>
              <a:rPr lang="hr-HR" sz="1600" dirty="0" err="1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rPr>
              <a:t>Rnjak</a:t>
            </a:r>
            <a:r>
              <a:rPr lang="hr-HR" sz="1600" dirty="0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rPr>
              <a:t> </a:t>
            </a:r>
            <a:endParaRPr sz="1600" dirty="0">
              <a:solidFill>
                <a:srgbClr val="0D086E"/>
              </a:solidFill>
              <a:latin typeface="Unbounded"/>
              <a:ea typeface="Unbounded"/>
              <a:cs typeface="Unbounded"/>
              <a:sym typeface="Unbounded"/>
            </a:endParaRP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8F49E7E8-4E03-A075-1D2C-F3EA86775F0F}"/>
              </a:ext>
            </a:extLst>
          </p:cNvPr>
          <p:cNvSpPr txBox="1"/>
          <p:nvPr/>
        </p:nvSpPr>
        <p:spPr>
          <a:xfrm>
            <a:off x="1212436" y="144010"/>
            <a:ext cx="66070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>
                <a:solidFill>
                  <a:srgbClr val="0070C0"/>
                </a:solidFill>
                <a:latin typeface="Unbounded" panose="020B0604020202020204" charset="-18"/>
              </a:rPr>
              <a:t>26. DANI RPOO „Umrežavanje kao strategija učenja”</a:t>
            </a:r>
            <a:endParaRPr lang="en-GB" dirty="0">
              <a:solidFill>
                <a:srgbClr val="0070C0"/>
              </a:solidFill>
              <a:latin typeface="Unbounded" panose="020B0604020202020204" charset="-18"/>
            </a:endParaRP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C1934DFF-993E-8FAA-A06D-B2AD8D98008C}"/>
              </a:ext>
            </a:extLst>
          </p:cNvPr>
          <p:cNvSpPr txBox="1"/>
          <p:nvPr/>
        </p:nvSpPr>
        <p:spPr>
          <a:xfrm>
            <a:off x="5099327" y="4760522"/>
            <a:ext cx="27201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dirty="0">
                <a:solidFill>
                  <a:srgbClr val="0070C0"/>
                </a:solidFill>
                <a:latin typeface="Unbounded" panose="020B0604020202020204" charset="-18"/>
              </a:rPr>
              <a:t>10. I 11. 11. 2023., Split</a:t>
            </a:r>
            <a:endParaRPr lang="en-GB" dirty="0">
              <a:solidFill>
                <a:srgbClr val="0070C0"/>
              </a:solidFill>
              <a:latin typeface="Unbounded" panose="020B0604020202020204" charset="-1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132;p22">
            <a:extLst>
              <a:ext uri="{FF2B5EF4-FFF2-40B4-BE49-F238E27FC236}">
                <a16:creationId xmlns:a16="http://schemas.microsoft.com/office/drawing/2014/main" id="{E4F27BCD-29DA-4391-C092-C114CF482476}"/>
              </a:ext>
            </a:extLst>
          </p:cNvPr>
          <p:cNvSpPr/>
          <p:nvPr/>
        </p:nvSpPr>
        <p:spPr>
          <a:xfrm>
            <a:off x="-224798" y="4178054"/>
            <a:ext cx="1416111" cy="1349324"/>
          </a:xfrm>
          <a:custGeom>
            <a:avLst/>
            <a:gdLst/>
            <a:ahLst/>
            <a:cxnLst/>
            <a:rect l="l" t="t" r="r" b="b"/>
            <a:pathLst>
              <a:path w="26059" h="24830" extrusionOk="0">
                <a:moveTo>
                  <a:pt x="9133" y="1"/>
                </a:moveTo>
                <a:cubicBezTo>
                  <a:pt x="9088" y="1"/>
                  <a:pt x="9044" y="7"/>
                  <a:pt x="9002" y="21"/>
                </a:cubicBezTo>
                <a:cubicBezTo>
                  <a:pt x="7910" y="376"/>
                  <a:pt x="8865" y="4768"/>
                  <a:pt x="7956" y="5429"/>
                </a:cubicBezTo>
                <a:cubicBezTo>
                  <a:pt x="7834" y="5517"/>
                  <a:pt x="7661" y="5554"/>
                  <a:pt x="7450" y="5554"/>
                </a:cubicBezTo>
                <a:cubicBezTo>
                  <a:pt x="6343" y="5554"/>
                  <a:pt x="4201" y="4532"/>
                  <a:pt x="3093" y="4532"/>
                </a:cubicBezTo>
                <a:cubicBezTo>
                  <a:pt x="2817" y="4532"/>
                  <a:pt x="2605" y="4596"/>
                  <a:pt x="2489" y="4755"/>
                </a:cubicBezTo>
                <a:cubicBezTo>
                  <a:pt x="1828" y="5664"/>
                  <a:pt x="5171" y="8653"/>
                  <a:pt x="4814" y="9745"/>
                </a:cubicBezTo>
                <a:cubicBezTo>
                  <a:pt x="4473" y="10800"/>
                  <a:pt x="0" y="11246"/>
                  <a:pt x="0" y="12416"/>
                </a:cubicBezTo>
                <a:cubicBezTo>
                  <a:pt x="0" y="13584"/>
                  <a:pt x="4473" y="14030"/>
                  <a:pt x="4814" y="15085"/>
                </a:cubicBezTo>
                <a:cubicBezTo>
                  <a:pt x="5169" y="16177"/>
                  <a:pt x="1828" y="19166"/>
                  <a:pt x="2489" y="20076"/>
                </a:cubicBezTo>
                <a:cubicBezTo>
                  <a:pt x="2605" y="20235"/>
                  <a:pt x="2817" y="20298"/>
                  <a:pt x="3093" y="20298"/>
                </a:cubicBezTo>
                <a:cubicBezTo>
                  <a:pt x="4201" y="20298"/>
                  <a:pt x="6343" y="19276"/>
                  <a:pt x="7450" y="19276"/>
                </a:cubicBezTo>
                <a:cubicBezTo>
                  <a:pt x="7661" y="19276"/>
                  <a:pt x="7834" y="19313"/>
                  <a:pt x="7956" y="19401"/>
                </a:cubicBezTo>
                <a:cubicBezTo>
                  <a:pt x="8865" y="20065"/>
                  <a:pt x="7910" y="24455"/>
                  <a:pt x="9002" y="24809"/>
                </a:cubicBezTo>
                <a:cubicBezTo>
                  <a:pt x="9044" y="24823"/>
                  <a:pt x="9088" y="24830"/>
                  <a:pt x="9133" y="24830"/>
                </a:cubicBezTo>
                <a:cubicBezTo>
                  <a:pt x="10201" y="24830"/>
                  <a:pt x="11907" y="21050"/>
                  <a:pt x="13031" y="21050"/>
                </a:cubicBezTo>
                <a:cubicBezTo>
                  <a:pt x="14152" y="21050"/>
                  <a:pt x="15858" y="24830"/>
                  <a:pt x="16926" y="24830"/>
                </a:cubicBezTo>
                <a:cubicBezTo>
                  <a:pt x="16971" y="24830"/>
                  <a:pt x="17015" y="24823"/>
                  <a:pt x="17057" y="24809"/>
                </a:cubicBezTo>
                <a:cubicBezTo>
                  <a:pt x="18149" y="24455"/>
                  <a:pt x="17194" y="20065"/>
                  <a:pt x="18104" y="19401"/>
                </a:cubicBezTo>
                <a:cubicBezTo>
                  <a:pt x="18225" y="19313"/>
                  <a:pt x="18398" y="19276"/>
                  <a:pt x="18609" y="19276"/>
                </a:cubicBezTo>
                <a:cubicBezTo>
                  <a:pt x="19716" y="19276"/>
                  <a:pt x="21858" y="20298"/>
                  <a:pt x="22966" y="20298"/>
                </a:cubicBezTo>
                <a:cubicBezTo>
                  <a:pt x="23242" y="20298"/>
                  <a:pt x="23455" y="20235"/>
                  <a:pt x="23570" y="20076"/>
                </a:cubicBezTo>
                <a:cubicBezTo>
                  <a:pt x="24234" y="19166"/>
                  <a:pt x="20888" y="16177"/>
                  <a:pt x="21245" y="15085"/>
                </a:cubicBezTo>
                <a:cubicBezTo>
                  <a:pt x="21586" y="14030"/>
                  <a:pt x="26059" y="13584"/>
                  <a:pt x="26059" y="12416"/>
                </a:cubicBezTo>
                <a:cubicBezTo>
                  <a:pt x="26059" y="11248"/>
                  <a:pt x="21586" y="10800"/>
                  <a:pt x="21245" y="9747"/>
                </a:cubicBezTo>
                <a:cubicBezTo>
                  <a:pt x="20890" y="8653"/>
                  <a:pt x="24234" y="5664"/>
                  <a:pt x="23570" y="4755"/>
                </a:cubicBezTo>
                <a:cubicBezTo>
                  <a:pt x="23455" y="4596"/>
                  <a:pt x="23242" y="4532"/>
                  <a:pt x="22966" y="4532"/>
                </a:cubicBezTo>
                <a:cubicBezTo>
                  <a:pt x="21858" y="4532"/>
                  <a:pt x="19716" y="5554"/>
                  <a:pt x="18609" y="5554"/>
                </a:cubicBezTo>
                <a:cubicBezTo>
                  <a:pt x="18398" y="5554"/>
                  <a:pt x="18225" y="5517"/>
                  <a:pt x="18104" y="5429"/>
                </a:cubicBezTo>
                <a:cubicBezTo>
                  <a:pt x="17194" y="4768"/>
                  <a:pt x="18149" y="376"/>
                  <a:pt x="17057" y="21"/>
                </a:cubicBezTo>
                <a:cubicBezTo>
                  <a:pt x="17015" y="7"/>
                  <a:pt x="16971" y="1"/>
                  <a:pt x="16926" y="1"/>
                </a:cubicBezTo>
                <a:cubicBezTo>
                  <a:pt x="15858" y="1"/>
                  <a:pt x="14152" y="3782"/>
                  <a:pt x="13031" y="3782"/>
                </a:cubicBezTo>
                <a:cubicBezTo>
                  <a:pt x="11907" y="3782"/>
                  <a:pt x="10201" y="1"/>
                  <a:pt x="9133" y="1"/>
                </a:cubicBezTo>
                <a:close/>
              </a:path>
            </a:pathLst>
          </a:cu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5" name="Slika 24">
            <a:extLst>
              <a:ext uri="{FF2B5EF4-FFF2-40B4-BE49-F238E27FC236}">
                <a16:creationId xmlns:a16="http://schemas.microsoft.com/office/drawing/2014/main" id="{21E11C2B-B524-E120-CCDC-1169FD7CD0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33" y="4671181"/>
            <a:ext cx="726466" cy="363071"/>
          </a:xfrm>
          <a:prstGeom prst="rect">
            <a:avLst/>
          </a:prstGeom>
        </p:spPr>
      </p:pic>
      <p:pic>
        <p:nvPicPr>
          <p:cNvPr id="26" name="Slika 25">
            <a:extLst>
              <a:ext uri="{FF2B5EF4-FFF2-40B4-BE49-F238E27FC236}">
                <a16:creationId xmlns:a16="http://schemas.microsoft.com/office/drawing/2014/main" id="{C7A6F9D2-1DE9-F757-E51D-58F98FA4C5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99674" y="4527800"/>
            <a:ext cx="1174875" cy="526100"/>
          </a:xfrm>
          <a:prstGeom prst="rect">
            <a:avLst/>
          </a:prstGeom>
        </p:spPr>
      </p:pic>
      <p:sp>
        <p:nvSpPr>
          <p:cNvPr id="2" name="TekstniOkvir 1">
            <a:extLst>
              <a:ext uri="{FF2B5EF4-FFF2-40B4-BE49-F238E27FC236}">
                <a16:creationId xmlns:a16="http://schemas.microsoft.com/office/drawing/2014/main" id="{8EF1A02F-3DE1-8F0B-465E-71BED485868C}"/>
              </a:ext>
            </a:extLst>
          </p:cNvPr>
          <p:cNvSpPr txBox="1"/>
          <p:nvPr/>
        </p:nvSpPr>
        <p:spPr>
          <a:xfrm>
            <a:off x="598977" y="1365527"/>
            <a:ext cx="2460229" cy="2246769"/>
          </a:xfrm>
          <a:prstGeom prst="rect">
            <a:avLst/>
          </a:prstGeom>
          <a:solidFill>
            <a:schemeClr val="accent4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sz="2000" b="1" dirty="0">
                <a:solidFill>
                  <a:srgbClr val="002060"/>
                </a:solidFill>
                <a:effectLst/>
                <a:latin typeface="Unbounded" panose="020B0604020202020204" charset="-18"/>
                <a:ea typeface="Calibri" panose="020F0502020204030204" pitchFamily="34" charset="0"/>
                <a:cs typeface="Times New Roman" panose="02020603050405020304" pitchFamily="18" charset="0"/>
              </a:rPr>
              <a:t>Model </a:t>
            </a:r>
            <a:r>
              <a:rPr lang="hr-HR" sz="2000" b="1" dirty="0">
                <a:solidFill>
                  <a:srgbClr val="C00000"/>
                </a:solidFill>
                <a:effectLst/>
                <a:latin typeface="Unbounded" panose="020B0604020202020204" charset="-18"/>
                <a:ea typeface="Calibri" panose="020F0502020204030204" pitchFamily="34" charset="0"/>
                <a:cs typeface="Times New Roman" panose="02020603050405020304" pitchFamily="18" charset="0"/>
              </a:rPr>
              <a:t>KIPPO</a:t>
            </a:r>
            <a:endParaRPr lang="hr-HR" sz="2000" b="1" dirty="0">
              <a:solidFill>
                <a:srgbClr val="002060"/>
              </a:solidFill>
              <a:effectLst/>
              <a:latin typeface="Unbounded" panose="020B060402020202020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hr-HR" sz="2000" b="1" dirty="0">
                <a:solidFill>
                  <a:srgbClr val="C00000"/>
                </a:solidFill>
                <a:latin typeface="Unbounded" panose="020B0604020202020204" charset="-18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hr-HR" sz="2000" b="1" dirty="0">
                <a:solidFill>
                  <a:srgbClr val="002060"/>
                </a:solidFill>
                <a:effectLst/>
                <a:latin typeface="Unbounded" panose="020B0604020202020204" charset="-18"/>
                <a:ea typeface="Calibri" panose="020F0502020204030204" pitchFamily="34" charset="0"/>
                <a:cs typeface="Times New Roman" panose="02020603050405020304" pitchFamily="18" charset="0"/>
              </a:rPr>
              <a:t>valitetnog </a:t>
            </a:r>
          </a:p>
          <a:p>
            <a:r>
              <a:rPr lang="hr-HR" sz="2000" b="1" dirty="0">
                <a:solidFill>
                  <a:srgbClr val="C00000"/>
                </a:solidFill>
                <a:latin typeface="Unbounded" panose="020B0604020202020204" charset="-18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hr-HR" sz="2000" b="1" dirty="0">
                <a:solidFill>
                  <a:srgbClr val="002060"/>
                </a:solidFill>
                <a:effectLst/>
                <a:latin typeface="Unbounded" panose="020B0604020202020204" charset="-18"/>
                <a:ea typeface="Calibri" panose="020F0502020204030204" pitchFamily="34" charset="0"/>
                <a:cs typeface="Times New Roman" panose="02020603050405020304" pitchFamily="18" charset="0"/>
              </a:rPr>
              <a:t>nkluzivnog </a:t>
            </a:r>
          </a:p>
          <a:p>
            <a:r>
              <a:rPr lang="hr-HR" sz="2000" b="1" dirty="0">
                <a:solidFill>
                  <a:srgbClr val="C00000"/>
                </a:solidFill>
                <a:latin typeface="Unbounded" panose="020B0604020202020204" charset="-18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hr-HR" sz="2000" b="1" dirty="0">
                <a:solidFill>
                  <a:srgbClr val="002060"/>
                </a:solidFill>
                <a:effectLst/>
                <a:latin typeface="Unbounded" panose="020B0604020202020204" charset="-18"/>
                <a:ea typeface="Calibri" panose="020F0502020204030204" pitchFamily="34" charset="0"/>
                <a:cs typeface="Times New Roman" panose="02020603050405020304" pitchFamily="18" charset="0"/>
              </a:rPr>
              <a:t>reventivnog </a:t>
            </a:r>
          </a:p>
          <a:p>
            <a:r>
              <a:rPr lang="hr-HR" sz="2000" b="1" dirty="0">
                <a:solidFill>
                  <a:srgbClr val="C00000"/>
                </a:solidFill>
                <a:latin typeface="Unbounded" panose="020B0604020202020204" charset="-18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hr-HR" sz="2000" b="1" dirty="0">
                <a:solidFill>
                  <a:srgbClr val="002060"/>
                </a:solidFill>
                <a:effectLst/>
                <a:latin typeface="Unbounded" panose="020B0604020202020204" charset="-18"/>
                <a:ea typeface="Calibri" panose="020F0502020204030204" pitchFamily="34" charset="0"/>
                <a:cs typeface="Times New Roman" panose="02020603050405020304" pitchFamily="18" charset="0"/>
              </a:rPr>
              <a:t>edagoškog </a:t>
            </a:r>
          </a:p>
          <a:p>
            <a:r>
              <a:rPr lang="hr-HR" sz="2000" b="1" dirty="0">
                <a:solidFill>
                  <a:srgbClr val="C00000"/>
                </a:solidFill>
                <a:latin typeface="Unbounded" panose="020B0604020202020204" charset="-18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hr-HR" sz="2000" b="1" dirty="0">
                <a:solidFill>
                  <a:srgbClr val="002060"/>
                </a:solidFill>
                <a:effectLst/>
                <a:latin typeface="Unbounded" panose="020B0604020202020204" charset="-18"/>
                <a:ea typeface="Calibri" panose="020F0502020204030204" pitchFamily="34" charset="0"/>
                <a:cs typeface="Times New Roman" panose="02020603050405020304" pitchFamily="18" charset="0"/>
              </a:rPr>
              <a:t>snaživanja djece u RSI</a:t>
            </a:r>
            <a:r>
              <a:rPr lang="hr-HR" sz="2000" dirty="0">
                <a:solidFill>
                  <a:srgbClr val="002060"/>
                </a:solidFill>
                <a:effectLst/>
                <a:latin typeface="Unbounded" panose="020B0604020202020204" charset="-1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2000" dirty="0">
              <a:latin typeface="Unbounded" panose="020B0604020202020204" charset="-18"/>
            </a:endParaRPr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15FB8703-18C9-DC20-2A44-F8738CB1F26B}"/>
              </a:ext>
            </a:extLst>
          </p:cNvPr>
          <p:cNvSpPr txBox="1"/>
          <p:nvPr/>
        </p:nvSpPr>
        <p:spPr>
          <a:xfrm>
            <a:off x="3173507" y="656631"/>
            <a:ext cx="5822576" cy="42283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hr-HR" b="1" dirty="0">
                <a:solidFill>
                  <a:srgbClr val="C00000"/>
                </a:solidFill>
                <a:effectLst/>
                <a:latin typeface="Unbounded" panose="020B0604020202020204" charset="-18"/>
                <a:ea typeface="Calibri" panose="020F0502020204030204" pitchFamily="34" charset="0"/>
                <a:cs typeface="Times New Roman" panose="02020603050405020304" pitchFamily="18" charset="0"/>
              </a:rPr>
              <a:t>Svrha: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hr-HR" dirty="0">
                <a:solidFill>
                  <a:srgbClr val="002060"/>
                </a:solidFill>
                <a:effectLst/>
                <a:latin typeface="Unbounded" panose="020B0604020202020204" charset="-18"/>
                <a:ea typeface="Calibri" panose="020F0502020204030204" pitchFamily="34" charset="0"/>
                <a:cs typeface="Times New Roman" panose="02020603050405020304" pitchFamily="18" charset="0"/>
              </a:rPr>
              <a:t>razvijati kvalitetnu pedagošku praksu u kojoj se  svakom djetetu pristupa kao potencijalno darovitom i jednakopravnom subjektu odgojno-obrazovnog procesa</a:t>
            </a:r>
            <a:endParaRPr lang="hr-HR" dirty="0">
              <a:solidFill>
                <a:srgbClr val="002060"/>
              </a:solidFill>
              <a:latin typeface="Unbounded" panose="020B060402020202020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hr-HR" b="1" dirty="0">
                <a:solidFill>
                  <a:srgbClr val="C00000"/>
                </a:solidFill>
                <a:effectLst/>
                <a:latin typeface="Unbounded" panose="020B0604020202020204" charset="-18"/>
                <a:ea typeface="Calibri" panose="020F0502020204030204" pitchFamily="34" charset="0"/>
                <a:cs typeface="Times New Roman" panose="02020603050405020304" pitchFamily="18" charset="0"/>
              </a:rPr>
              <a:t>Pretpostavka: 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hr-HR" dirty="0">
                <a:solidFill>
                  <a:srgbClr val="002060"/>
                </a:solidFill>
                <a:effectLst/>
                <a:latin typeface="Unbounded" panose="020B0604020202020204" charset="-18"/>
                <a:ea typeface="Calibri" panose="020F0502020204030204" pitchFamily="34" charset="0"/>
                <a:cs typeface="Times New Roman" panose="02020603050405020304" pitchFamily="18" charset="0"/>
              </a:rPr>
              <a:t>poznavanje i razumijevanje  okolnosti u kojima dijete živi, uči i razvija se te individualnog psihofizičkog i kulturološkog identiteta pojedinog djeteta 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hr-HR" b="1" dirty="0">
                <a:solidFill>
                  <a:srgbClr val="C00000"/>
                </a:solidFill>
                <a:latin typeface="Unbounded" panose="020B0604020202020204" charset="-18"/>
                <a:ea typeface="Calibri" panose="020F0502020204030204" pitchFamily="34" charset="0"/>
                <a:cs typeface="Times New Roman" panose="02020603050405020304" pitchFamily="18" charset="0"/>
              </a:rPr>
              <a:t>Proces: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hr-HR" dirty="0">
                <a:solidFill>
                  <a:srgbClr val="002060"/>
                </a:solidFill>
                <a:effectLst/>
                <a:latin typeface="Unbounded" panose="020B0604020202020204" charset="-18"/>
                <a:ea typeface="Calibri" panose="020F0502020204030204" pitchFamily="34" charset="0"/>
                <a:cs typeface="Times New Roman" panose="02020603050405020304" pitchFamily="18" charset="0"/>
              </a:rPr>
              <a:t>pružanje potpore djetetu (i, posredno, obitelji)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hr-HR" dirty="0">
                <a:solidFill>
                  <a:srgbClr val="002060"/>
                </a:solidFill>
                <a:effectLst/>
                <a:latin typeface="Unbounded" panose="020B0604020202020204" charset="-18"/>
                <a:ea typeface="Calibri" panose="020F0502020204030204" pitchFamily="34" charset="0"/>
                <a:cs typeface="Times New Roman" panose="02020603050405020304" pitchFamily="18" charset="0"/>
              </a:rPr>
              <a:t>razvoj vršnjačk</a:t>
            </a:r>
            <a:r>
              <a:rPr lang="hr-HR" dirty="0">
                <a:solidFill>
                  <a:srgbClr val="002060"/>
                </a:solidFill>
                <a:latin typeface="Unbounded" panose="020B0604020202020204" charset="-18"/>
                <a:ea typeface="Calibri" panose="020F0502020204030204" pitchFamily="34" charset="0"/>
                <a:cs typeface="Times New Roman" panose="02020603050405020304" pitchFamily="18" charset="0"/>
              </a:rPr>
              <a:t>e </a:t>
            </a:r>
            <a:r>
              <a:rPr lang="hr-HR" dirty="0">
                <a:solidFill>
                  <a:srgbClr val="002060"/>
                </a:solidFill>
                <a:effectLst/>
                <a:latin typeface="Unbounded" panose="020B0604020202020204" charset="-18"/>
                <a:ea typeface="Calibri" panose="020F0502020204030204" pitchFamily="34" charset="0"/>
                <a:cs typeface="Times New Roman" panose="02020603050405020304" pitchFamily="18" charset="0"/>
              </a:rPr>
              <a:t>potpore</a:t>
            </a:r>
            <a:endParaRPr lang="hr-HR" dirty="0">
              <a:solidFill>
                <a:srgbClr val="002060"/>
              </a:solidFill>
              <a:latin typeface="Unbounded" panose="020B060402020202020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hr-HR" dirty="0">
                <a:solidFill>
                  <a:srgbClr val="002060"/>
                </a:solidFill>
                <a:effectLst/>
                <a:latin typeface="Unbounded" panose="020B0604020202020204" charset="-18"/>
                <a:ea typeface="Calibri" panose="020F0502020204030204" pitchFamily="34" charset="0"/>
                <a:cs typeface="Times New Roman" panose="02020603050405020304" pitchFamily="18" charset="0"/>
              </a:rPr>
              <a:t>inkluzivna, suradnička kultura odgojno-obrazovne ustanove</a:t>
            </a:r>
            <a:endParaRPr lang="en-US" dirty="0">
              <a:solidFill>
                <a:srgbClr val="002060"/>
              </a:solidFill>
              <a:effectLst/>
              <a:latin typeface="Unbounded" panose="020B060402020202020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9FF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2"/>
          <p:cNvSpPr/>
          <p:nvPr/>
        </p:nvSpPr>
        <p:spPr>
          <a:xfrm>
            <a:off x="-224798" y="4178054"/>
            <a:ext cx="1416111" cy="1349324"/>
          </a:xfrm>
          <a:custGeom>
            <a:avLst/>
            <a:gdLst/>
            <a:ahLst/>
            <a:cxnLst/>
            <a:rect l="l" t="t" r="r" b="b"/>
            <a:pathLst>
              <a:path w="26059" h="24830" extrusionOk="0">
                <a:moveTo>
                  <a:pt x="9133" y="1"/>
                </a:moveTo>
                <a:cubicBezTo>
                  <a:pt x="9088" y="1"/>
                  <a:pt x="9044" y="7"/>
                  <a:pt x="9002" y="21"/>
                </a:cubicBezTo>
                <a:cubicBezTo>
                  <a:pt x="7910" y="376"/>
                  <a:pt x="8865" y="4768"/>
                  <a:pt x="7956" y="5429"/>
                </a:cubicBezTo>
                <a:cubicBezTo>
                  <a:pt x="7834" y="5517"/>
                  <a:pt x="7661" y="5554"/>
                  <a:pt x="7450" y="5554"/>
                </a:cubicBezTo>
                <a:cubicBezTo>
                  <a:pt x="6343" y="5554"/>
                  <a:pt x="4201" y="4532"/>
                  <a:pt x="3093" y="4532"/>
                </a:cubicBezTo>
                <a:cubicBezTo>
                  <a:pt x="2817" y="4532"/>
                  <a:pt x="2605" y="4596"/>
                  <a:pt x="2489" y="4755"/>
                </a:cubicBezTo>
                <a:cubicBezTo>
                  <a:pt x="1828" y="5664"/>
                  <a:pt x="5171" y="8653"/>
                  <a:pt x="4814" y="9745"/>
                </a:cubicBezTo>
                <a:cubicBezTo>
                  <a:pt x="4473" y="10800"/>
                  <a:pt x="0" y="11246"/>
                  <a:pt x="0" y="12416"/>
                </a:cubicBezTo>
                <a:cubicBezTo>
                  <a:pt x="0" y="13584"/>
                  <a:pt x="4473" y="14030"/>
                  <a:pt x="4814" y="15085"/>
                </a:cubicBezTo>
                <a:cubicBezTo>
                  <a:pt x="5169" y="16177"/>
                  <a:pt x="1828" y="19166"/>
                  <a:pt x="2489" y="20076"/>
                </a:cubicBezTo>
                <a:cubicBezTo>
                  <a:pt x="2605" y="20235"/>
                  <a:pt x="2817" y="20298"/>
                  <a:pt x="3093" y="20298"/>
                </a:cubicBezTo>
                <a:cubicBezTo>
                  <a:pt x="4201" y="20298"/>
                  <a:pt x="6343" y="19276"/>
                  <a:pt x="7450" y="19276"/>
                </a:cubicBezTo>
                <a:cubicBezTo>
                  <a:pt x="7661" y="19276"/>
                  <a:pt x="7834" y="19313"/>
                  <a:pt x="7956" y="19401"/>
                </a:cubicBezTo>
                <a:cubicBezTo>
                  <a:pt x="8865" y="20065"/>
                  <a:pt x="7910" y="24455"/>
                  <a:pt x="9002" y="24809"/>
                </a:cubicBezTo>
                <a:cubicBezTo>
                  <a:pt x="9044" y="24823"/>
                  <a:pt x="9088" y="24830"/>
                  <a:pt x="9133" y="24830"/>
                </a:cubicBezTo>
                <a:cubicBezTo>
                  <a:pt x="10201" y="24830"/>
                  <a:pt x="11907" y="21050"/>
                  <a:pt x="13031" y="21050"/>
                </a:cubicBezTo>
                <a:cubicBezTo>
                  <a:pt x="14152" y="21050"/>
                  <a:pt x="15858" y="24830"/>
                  <a:pt x="16926" y="24830"/>
                </a:cubicBezTo>
                <a:cubicBezTo>
                  <a:pt x="16971" y="24830"/>
                  <a:pt x="17015" y="24823"/>
                  <a:pt x="17057" y="24809"/>
                </a:cubicBezTo>
                <a:cubicBezTo>
                  <a:pt x="18149" y="24455"/>
                  <a:pt x="17194" y="20065"/>
                  <a:pt x="18104" y="19401"/>
                </a:cubicBezTo>
                <a:cubicBezTo>
                  <a:pt x="18225" y="19313"/>
                  <a:pt x="18398" y="19276"/>
                  <a:pt x="18609" y="19276"/>
                </a:cubicBezTo>
                <a:cubicBezTo>
                  <a:pt x="19716" y="19276"/>
                  <a:pt x="21858" y="20298"/>
                  <a:pt x="22966" y="20298"/>
                </a:cubicBezTo>
                <a:cubicBezTo>
                  <a:pt x="23242" y="20298"/>
                  <a:pt x="23455" y="20235"/>
                  <a:pt x="23570" y="20076"/>
                </a:cubicBezTo>
                <a:cubicBezTo>
                  <a:pt x="24234" y="19166"/>
                  <a:pt x="20888" y="16177"/>
                  <a:pt x="21245" y="15085"/>
                </a:cubicBezTo>
                <a:cubicBezTo>
                  <a:pt x="21586" y="14030"/>
                  <a:pt x="26059" y="13584"/>
                  <a:pt x="26059" y="12416"/>
                </a:cubicBezTo>
                <a:cubicBezTo>
                  <a:pt x="26059" y="11248"/>
                  <a:pt x="21586" y="10800"/>
                  <a:pt x="21245" y="9747"/>
                </a:cubicBezTo>
                <a:cubicBezTo>
                  <a:pt x="20890" y="8653"/>
                  <a:pt x="24234" y="5664"/>
                  <a:pt x="23570" y="4755"/>
                </a:cubicBezTo>
                <a:cubicBezTo>
                  <a:pt x="23455" y="4596"/>
                  <a:pt x="23242" y="4532"/>
                  <a:pt x="22966" y="4532"/>
                </a:cubicBezTo>
                <a:cubicBezTo>
                  <a:pt x="21858" y="4532"/>
                  <a:pt x="19716" y="5554"/>
                  <a:pt x="18609" y="5554"/>
                </a:cubicBezTo>
                <a:cubicBezTo>
                  <a:pt x="18398" y="5554"/>
                  <a:pt x="18225" y="5517"/>
                  <a:pt x="18104" y="5429"/>
                </a:cubicBezTo>
                <a:cubicBezTo>
                  <a:pt x="17194" y="4768"/>
                  <a:pt x="18149" y="376"/>
                  <a:pt x="17057" y="21"/>
                </a:cubicBezTo>
                <a:cubicBezTo>
                  <a:pt x="17015" y="7"/>
                  <a:pt x="16971" y="1"/>
                  <a:pt x="16926" y="1"/>
                </a:cubicBezTo>
                <a:cubicBezTo>
                  <a:pt x="15858" y="1"/>
                  <a:pt x="14152" y="3782"/>
                  <a:pt x="13031" y="3782"/>
                </a:cubicBezTo>
                <a:cubicBezTo>
                  <a:pt x="11907" y="3782"/>
                  <a:pt x="10201" y="1"/>
                  <a:pt x="9133" y="1"/>
                </a:cubicBezTo>
                <a:close/>
              </a:path>
            </a:pathLst>
          </a:cu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6667220C-AFC8-3769-335E-36BE794D93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33" y="4671181"/>
            <a:ext cx="726466" cy="363071"/>
          </a:xfrm>
          <a:prstGeom prst="rect">
            <a:avLst/>
          </a:prstGeom>
        </p:spPr>
      </p:pic>
      <p:pic>
        <p:nvPicPr>
          <p:cNvPr id="6" name="Slika 5">
            <a:extLst>
              <a:ext uri="{FF2B5EF4-FFF2-40B4-BE49-F238E27FC236}">
                <a16:creationId xmlns:a16="http://schemas.microsoft.com/office/drawing/2014/main" id="{A9ECB81F-00C5-B3A6-6739-C6FEFEA9DB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99674" y="4527800"/>
            <a:ext cx="1174875" cy="526100"/>
          </a:xfrm>
          <a:prstGeom prst="rect">
            <a:avLst/>
          </a:prstGeom>
        </p:spPr>
      </p:pic>
      <p:sp>
        <p:nvSpPr>
          <p:cNvPr id="10" name="Pravokutnik 9">
            <a:extLst>
              <a:ext uri="{FF2B5EF4-FFF2-40B4-BE49-F238E27FC236}">
                <a16:creationId xmlns:a16="http://schemas.microsoft.com/office/drawing/2014/main" id="{17F7D76F-A92C-6C74-20E8-42F6F3A0C175}"/>
              </a:ext>
            </a:extLst>
          </p:cNvPr>
          <p:cNvSpPr/>
          <p:nvPr/>
        </p:nvSpPr>
        <p:spPr>
          <a:xfrm>
            <a:off x="753314" y="779369"/>
            <a:ext cx="1841968" cy="517282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Unbounded" panose="020B0604020202020204" charset="-18"/>
                <a:ea typeface="Calibri" panose="020F0502020204030204" pitchFamily="34" charset="0"/>
                <a:cs typeface="Times New Roman" panose="02020603050405020304" pitchFamily="18" charset="0"/>
              </a:rPr>
              <a:t>PROFESIONALNI RAZVOJ 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Unbounded" panose="020B060402020202020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Pravokutnik 10">
            <a:extLst>
              <a:ext uri="{FF2B5EF4-FFF2-40B4-BE49-F238E27FC236}">
                <a16:creationId xmlns:a16="http://schemas.microsoft.com/office/drawing/2014/main" id="{B85992C5-14B9-8E06-75E5-99BE6468D186}"/>
              </a:ext>
            </a:extLst>
          </p:cNvPr>
          <p:cNvSpPr/>
          <p:nvPr/>
        </p:nvSpPr>
        <p:spPr>
          <a:xfrm>
            <a:off x="2809594" y="779369"/>
            <a:ext cx="4210611" cy="834278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15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kumimoji="0" lang="hr-HR" sz="11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25000"/>
                  </a:schemeClr>
                </a:solidFill>
                <a:effectLst/>
                <a:uLnTx/>
                <a:uFillTx/>
                <a:latin typeface="Unbounded" panose="020B0604020202020204" charset="-18"/>
                <a:ea typeface="Calibri" panose="020F0502020204030204" pitchFamily="34" charset="0"/>
                <a:cs typeface="Times New Roman" panose="02020603050405020304" pitchFamily="18" charset="0"/>
              </a:rPr>
              <a:t>Interaktivna predavanja i radionice</a:t>
            </a:r>
          </a:p>
          <a:p>
            <a:pPr marL="0" marR="0" lvl="0" indent="0" defTabSz="914400" eaLnBrk="1" fontAlgn="auto" latinLnBrk="0" hangingPunct="1">
              <a:lnSpc>
                <a:spcPct val="115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kumimoji="0" lang="hr-HR" sz="11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25000"/>
                  </a:schemeClr>
                </a:solidFill>
                <a:effectLst/>
                <a:uLnTx/>
                <a:uFillTx/>
                <a:latin typeface="Unbounded" panose="020B0604020202020204" charset="-18"/>
                <a:ea typeface="Calibri" panose="020F0502020204030204" pitchFamily="34" charset="0"/>
                <a:cs typeface="Times New Roman" panose="02020603050405020304" pitchFamily="18" charset="0"/>
              </a:rPr>
              <a:t>Supervizijski sastanci</a:t>
            </a:r>
          </a:p>
          <a:p>
            <a:pPr marL="0" marR="0" lvl="0" indent="0" defTabSz="914400" eaLnBrk="1" fontAlgn="auto" latinLnBrk="0" hangingPunct="1">
              <a:lnSpc>
                <a:spcPct val="115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lang="hr-HR" sz="1100" dirty="0">
                <a:solidFill>
                  <a:schemeClr val="tx1">
                    <a:lumMod val="25000"/>
                  </a:schemeClr>
                </a:solidFill>
                <a:latin typeface="Unbounded" panose="020B0604020202020204" charset="-18"/>
                <a:ea typeface="Calibri" panose="020F0502020204030204" pitchFamily="34" charset="0"/>
                <a:cs typeface="Times New Roman" panose="02020603050405020304" pitchFamily="18" charset="0"/>
              </a:rPr>
              <a:t>Individualna su-stručnjačka podrška</a:t>
            </a:r>
          </a:p>
          <a:p>
            <a:pPr marL="0" marR="0" lvl="0" indent="0" defTabSz="914400" eaLnBrk="1" fontAlgn="auto" latinLnBrk="0" hangingPunct="1">
              <a:lnSpc>
                <a:spcPct val="115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kumimoji="0" lang="hr-HR" sz="11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25000"/>
                  </a:schemeClr>
                </a:solidFill>
                <a:effectLst/>
                <a:uLnTx/>
                <a:uFillTx/>
                <a:latin typeface="Unbounded" panose="020B0604020202020204" charset="-18"/>
                <a:ea typeface="Calibri" panose="020F0502020204030204" pitchFamily="34" charset="0"/>
                <a:cs typeface="Times New Roman" panose="02020603050405020304" pitchFamily="18" charset="0"/>
              </a:rPr>
              <a:t>Umrežavanje</a:t>
            </a:r>
          </a:p>
        </p:txBody>
      </p:sp>
      <p:sp>
        <p:nvSpPr>
          <p:cNvPr id="15" name="Pravokutnik 14">
            <a:extLst>
              <a:ext uri="{FF2B5EF4-FFF2-40B4-BE49-F238E27FC236}">
                <a16:creationId xmlns:a16="http://schemas.microsoft.com/office/drawing/2014/main" id="{395D23D6-49FD-3EDB-3C76-039B63794503}"/>
              </a:ext>
            </a:extLst>
          </p:cNvPr>
          <p:cNvSpPr/>
          <p:nvPr/>
        </p:nvSpPr>
        <p:spPr>
          <a:xfrm>
            <a:off x="753314" y="1681556"/>
            <a:ext cx="1841967" cy="731406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r-HR" sz="1200" b="1" dirty="0">
                <a:solidFill>
                  <a:srgbClr val="002060"/>
                </a:solidFill>
                <a:effectLst/>
                <a:latin typeface="Unbounded" panose="020B0604020202020204" charset="-18"/>
                <a:ea typeface="Calibri" panose="020F0502020204030204" pitchFamily="34" charset="0"/>
                <a:cs typeface="Times New Roman" panose="02020603050405020304" pitchFamily="18" charset="0"/>
              </a:rPr>
              <a:t>SOCIJALNO-EMOCIONALNO UČENJE</a:t>
            </a:r>
            <a:endParaRPr lang="en-US" sz="1100" dirty="0">
              <a:solidFill>
                <a:srgbClr val="002060"/>
              </a:solidFill>
              <a:effectLst/>
              <a:latin typeface="Unbounded" panose="020B060402020202020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Pravokutnik 15">
            <a:extLst>
              <a:ext uri="{FF2B5EF4-FFF2-40B4-BE49-F238E27FC236}">
                <a16:creationId xmlns:a16="http://schemas.microsoft.com/office/drawing/2014/main" id="{C6ECD260-E71D-9984-A634-A8BD90D3F099}"/>
              </a:ext>
            </a:extLst>
          </p:cNvPr>
          <p:cNvSpPr/>
          <p:nvPr/>
        </p:nvSpPr>
        <p:spPr>
          <a:xfrm>
            <a:off x="2809593" y="1676703"/>
            <a:ext cx="2195794" cy="900953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15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kumimoji="0" lang="hr-HR" sz="11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25000"/>
                  </a:schemeClr>
                </a:solidFill>
                <a:effectLst/>
                <a:uLnTx/>
                <a:uFillTx/>
                <a:latin typeface="Unbounded" panose="020B0604020202020204" charset="-18"/>
                <a:ea typeface="Calibri" panose="020F0502020204030204" pitchFamily="34" charset="0"/>
                <a:cs typeface="Times New Roman" panose="02020603050405020304" pitchFamily="18" charset="0"/>
              </a:rPr>
              <a:t>Afirmativni identitet</a:t>
            </a:r>
          </a:p>
          <a:p>
            <a:pPr marL="0" marR="0" lvl="0" indent="0" defTabSz="914400" eaLnBrk="1" fontAlgn="auto" latinLnBrk="0" hangingPunct="1">
              <a:lnSpc>
                <a:spcPct val="115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kumimoji="0" lang="hr-HR" sz="11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25000"/>
                  </a:schemeClr>
                </a:solidFill>
                <a:effectLst/>
                <a:uLnTx/>
                <a:uFillTx/>
                <a:latin typeface="Unbounded" panose="020B0604020202020204" charset="-18"/>
                <a:ea typeface="Calibri" panose="020F0502020204030204" pitchFamily="34" charset="0"/>
                <a:cs typeface="Times New Roman" panose="02020603050405020304" pitchFamily="18" charset="0"/>
              </a:rPr>
              <a:t>Otpornost</a:t>
            </a:r>
          </a:p>
          <a:p>
            <a:pPr marL="0" marR="0" lvl="0" indent="0" defTabSz="914400" eaLnBrk="1" fontAlgn="auto" latinLnBrk="0" hangingPunct="1">
              <a:lnSpc>
                <a:spcPct val="115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lang="hr-HR" sz="1100" dirty="0" err="1">
                <a:solidFill>
                  <a:schemeClr val="tx1">
                    <a:lumMod val="25000"/>
                  </a:schemeClr>
                </a:solidFill>
                <a:latin typeface="Unbounded" panose="020B0604020202020204" charset="-18"/>
                <a:ea typeface="Calibri" panose="020F0502020204030204" pitchFamily="34" charset="0"/>
                <a:cs typeface="Times New Roman" panose="02020603050405020304" pitchFamily="18" charset="0"/>
              </a:rPr>
              <a:t>Inkluzivnost</a:t>
            </a:r>
            <a:endParaRPr lang="hr-HR" sz="1100" dirty="0">
              <a:solidFill>
                <a:schemeClr val="tx1">
                  <a:lumMod val="25000"/>
                </a:schemeClr>
              </a:solidFill>
              <a:latin typeface="Unbounded" panose="020B060402020202020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15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kumimoji="0" lang="hr-HR" sz="11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25000"/>
                  </a:schemeClr>
                </a:solidFill>
                <a:effectLst/>
                <a:uLnTx/>
                <a:uFillTx/>
                <a:latin typeface="Unbounded" panose="020B0604020202020204" charset="-18"/>
                <a:ea typeface="Calibri" panose="020F0502020204030204" pitchFamily="34" charset="0"/>
                <a:cs typeface="Times New Roman" panose="02020603050405020304" pitchFamily="18" charset="0"/>
              </a:rPr>
              <a:t>Vršnjačka potpora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25000"/>
                </a:schemeClr>
              </a:solidFill>
              <a:effectLst/>
              <a:uLnTx/>
              <a:uFillTx/>
              <a:latin typeface="Unbounded" panose="020B060402020202020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Pravokutnik 23">
            <a:extLst>
              <a:ext uri="{FF2B5EF4-FFF2-40B4-BE49-F238E27FC236}">
                <a16:creationId xmlns:a16="http://schemas.microsoft.com/office/drawing/2014/main" id="{AB2FDD0A-C7EE-218E-D123-E90474BE74B0}"/>
              </a:ext>
            </a:extLst>
          </p:cNvPr>
          <p:cNvSpPr/>
          <p:nvPr/>
        </p:nvSpPr>
        <p:spPr>
          <a:xfrm>
            <a:off x="5130611" y="1686038"/>
            <a:ext cx="2957794" cy="900953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15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kumimoji="0" lang="hr-HR" sz="11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25000"/>
                  </a:schemeClr>
                </a:solidFill>
                <a:effectLst/>
                <a:uLnTx/>
                <a:uFillTx/>
                <a:latin typeface="Unbounded" panose="020B0604020202020204" charset="-18"/>
                <a:ea typeface="Calibri" panose="020F0502020204030204" pitchFamily="34" charset="0"/>
                <a:cs typeface="Times New Roman" panose="02020603050405020304" pitchFamily="18" charset="0"/>
              </a:rPr>
              <a:t>Pripovijedanje</a:t>
            </a:r>
          </a:p>
          <a:p>
            <a:pPr marL="0" marR="0" lvl="0" indent="0" defTabSz="914400" eaLnBrk="1" fontAlgn="auto" latinLnBrk="0" hangingPunct="1">
              <a:lnSpc>
                <a:spcPct val="115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kumimoji="0" lang="hr-HR" sz="11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25000"/>
                  </a:schemeClr>
                </a:solidFill>
                <a:effectLst/>
                <a:uLnTx/>
                <a:uFillTx/>
                <a:latin typeface="Unbounded" panose="020B0604020202020204" charset="-18"/>
                <a:ea typeface="Calibri" panose="020F0502020204030204" pitchFamily="34" charset="0"/>
                <a:cs typeface="Times New Roman" panose="02020603050405020304" pitchFamily="18" charset="0"/>
              </a:rPr>
              <a:t>Socijalno modeliranje</a:t>
            </a:r>
          </a:p>
          <a:p>
            <a:pPr marL="0" marR="0" lvl="0" indent="0" defTabSz="914400" eaLnBrk="1" fontAlgn="auto" latinLnBrk="0" hangingPunct="1">
              <a:lnSpc>
                <a:spcPct val="115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lang="hr-HR" sz="1100" dirty="0">
                <a:solidFill>
                  <a:schemeClr val="tx1">
                    <a:lumMod val="25000"/>
                  </a:schemeClr>
                </a:solidFill>
                <a:latin typeface="Unbounded" panose="020B0604020202020204" charset="-18"/>
                <a:ea typeface="Calibri" panose="020F0502020204030204" pitchFamily="34" charset="0"/>
                <a:cs typeface="Times New Roman" panose="02020603050405020304" pitchFamily="18" charset="0"/>
              </a:rPr>
              <a:t>Restitucija</a:t>
            </a:r>
          </a:p>
          <a:p>
            <a:pPr marL="0" marR="0" lvl="0" indent="0" defTabSz="914400" eaLnBrk="1" fontAlgn="auto" latinLnBrk="0" hangingPunct="1">
              <a:lnSpc>
                <a:spcPct val="115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kumimoji="0" lang="hr-HR" sz="11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25000"/>
                  </a:schemeClr>
                </a:solidFill>
                <a:effectLst/>
                <a:uLnTx/>
                <a:uFillTx/>
                <a:latin typeface="Unbounded" panose="020B0604020202020204" charset="-18"/>
                <a:ea typeface="Calibri" panose="020F0502020204030204" pitchFamily="34" charset="0"/>
                <a:cs typeface="Times New Roman" panose="02020603050405020304" pitchFamily="18" charset="0"/>
              </a:rPr>
              <a:t>Rješavanje problemskih situacija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25000"/>
                </a:schemeClr>
              </a:solidFill>
              <a:effectLst/>
              <a:uLnTx/>
              <a:uFillTx/>
              <a:latin typeface="Unbounded" panose="020B060402020202020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Pravokutnik 24">
            <a:extLst>
              <a:ext uri="{FF2B5EF4-FFF2-40B4-BE49-F238E27FC236}">
                <a16:creationId xmlns:a16="http://schemas.microsoft.com/office/drawing/2014/main" id="{3DFFF097-7F15-D55A-8110-A70627385171}"/>
              </a:ext>
            </a:extLst>
          </p:cNvPr>
          <p:cNvSpPr/>
          <p:nvPr/>
        </p:nvSpPr>
        <p:spPr>
          <a:xfrm>
            <a:off x="753314" y="2686975"/>
            <a:ext cx="1841968" cy="834278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Unbounded" panose="020B0604020202020204" charset="-18"/>
                <a:ea typeface="Calibri" panose="020F0502020204030204" pitchFamily="34" charset="0"/>
                <a:cs typeface="Times New Roman" panose="02020603050405020304" pitchFamily="18" charset="0"/>
              </a:rPr>
              <a:t>SURADNIČKI ODNOSI S RODITELJIMA/SKRBNICIMA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Unbounded" panose="020B060402020202020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Pravokutnik 25">
            <a:extLst>
              <a:ext uri="{FF2B5EF4-FFF2-40B4-BE49-F238E27FC236}">
                <a16:creationId xmlns:a16="http://schemas.microsoft.com/office/drawing/2014/main" id="{CF885E3B-4B3A-23B3-9B4B-1918C22586F4}"/>
              </a:ext>
            </a:extLst>
          </p:cNvPr>
          <p:cNvSpPr/>
          <p:nvPr/>
        </p:nvSpPr>
        <p:spPr>
          <a:xfrm>
            <a:off x="2809594" y="2686975"/>
            <a:ext cx="4210611" cy="834278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15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kumimoji="0" lang="hr-HR" sz="11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25000"/>
                  </a:schemeClr>
                </a:solidFill>
                <a:effectLst/>
                <a:uLnTx/>
                <a:uFillTx/>
                <a:latin typeface="Unbounded" panose="020B0604020202020204" charset="-18"/>
                <a:ea typeface="Calibri" panose="020F0502020204030204" pitchFamily="34" charset="0"/>
                <a:cs typeface="Times New Roman" panose="02020603050405020304" pitchFamily="18" charset="0"/>
              </a:rPr>
              <a:t>Individualna podrška</a:t>
            </a:r>
          </a:p>
          <a:p>
            <a:pPr marL="0" marR="0" lvl="0" indent="0" defTabSz="914400" eaLnBrk="1" fontAlgn="auto" latinLnBrk="0" hangingPunct="1">
              <a:lnSpc>
                <a:spcPct val="115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lang="hr-HR" sz="1100" dirty="0">
                <a:solidFill>
                  <a:schemeClr val="tx1">
                    <a:lumMod val="25000"/>
                  </a:schemeClr>
                </a:solidFill>
                <a:latin typeface="Unbounded" panose="020B0604020202020204" charset="-18"/>
                <a:ea typeface="Calibri" panose="020F0502020204030204" pitchFamily="34" charset="0"/>
                <a:cs typeface="Times New Roman" panose="02020603050405020304" pitchFamily="18" charset="0"/>
              </a:rPr>
              <a:t>Uključivanje u odgojno-obrazovni proces</a:t>
            </a:r>
          </a:p>
          <a:p>
            <a:pPr marL="0" marR="0" lvl="0" indent="0" defTabSz="914400" eaLnBrk="1" fontAlgn="auto" latinLnBrk="0" hangingPunct="1">
              <a:lnSpc>
                <a:spcPct val="115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kumimoji="0" lang="hr-HR" sz="11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25000"/>
                  </a:schemeClr>
                </a:solidFill>
                <a:effectLst/>
                <a:uLnTx/>
                <a:uFillTx/>
                <a:latin typeface="Unbounded" panose="020B0604020202020204" charset="-18"/>
                <a:ea typeface="Calibri" panose="020F0502020204030204" pitchFamily="34" charset="0"/>
                <a:cs typeface="Times New Roman" panose="02020603050405020304" pitchFamily="18" charset="0"/>
              </a:rPr>
              <a:t>Grupna edukacija</a:t>
            </a:r>
          </a:p>
        </p:txBody>
      </p:sp>
      <p:sp>
        <p:nvSpPr>
          <p:cNvPr id="30" name="Pravokutnik 29">
            <a:extLst>
              <a:ext uri="{FF2B5EF4-FFF2-40B4-BE49-F238E27FC236}">
                <a16:creationId xmlns:a16="http://schemas.microsoft.com/office/drawing/2014/main" id="{3DC9A87A-1D48-7388-CAF7-53672F4284EC}"/>
              </a:ext>
            </a:extLst>
          </p:cNvPr>
          <p:cNvSpPr/>
          <p:nvPr/>
        </p:nvSpPr>
        <p:spPr>
          <a:xfrm>
            <a:off x="766760" y="3660319"/>
            <a:ext cx="3267358" cy="934262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Unbounded" panose="020B0604020202020204" charset="-18"/>
                <a:ea typeface="Calibri" panose="020F0502020204030204" pitchFamily="34" charset="0"/>
                <a:cs typeface="Times New Roman" panose="02020603050405020304" pitchFamily="18" charset="0"/>
              </a:rPr>
              <a:t>DOKUMENTIRANJE, PRAĆENJE I VREDNOVANJE PROCESA I RAZVOJNIH ISHODA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Unbounded" panose="020B060402020202020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Pravokutnik 30">
            <a:extLst>
              <a:ext uri="{FF2B5EF4-FFF2-40B4-BE49-F238E27FC236}">
                <a16:creationId xmlns:a16="http://schemas.microsoft.com/office/drawing/2014/main" id="{C6688170-C082-8032-9756-AFE4EB4FAD8B}"/>
              </a:ext>
            </a:extLst>
          </p:cNvPr>
          <p:cNvSpPr/>
          <p:nvPr/>
        </p:nvSpPr>
        <p:spPr>
          <a:xfrm>
            <a:off x="4261595" y="3650984"/>
            <a:ext cx="2757489" cy="1187346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15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kumimoji="0" lang="hr-HR" sz="11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25000"/>
                  </a:schemeClr>
                </a:solidFill>
                <a:effectLst/>
                <a:uLnTx/>
                <a:uFillTx/>
                <a:latin typeface="Unbounded" panose="020B0604020202020204" charset="-18"/>
                <a:ea typeface="Calibri" panose="020F0502020204030204" pitchFamily="34" charset="0"/>
                <a:cs typeface="Times New Roman" panose="02020603050405020304" pitchFamily="18" charset="0"/>
              </a:rPr>
              <a:t>Razvojne mape</a:t>
            </a:r>
          </a:p>
          <a:p>
            <a:pPr marL="0" marR="0" lvl="0" indent="0" defTabSz="914400" eaLnBrk="1" fontAlgn="auto" latinLnBrk="0" hangingPunct="1">
              <a:lnSpc>
                <a:spcPct val="115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lang="hr-HR" sz="1100" dirty="0">
                <a:solidFill>
                  <a:schemeClr val="tx1">
                    <a:lumMod val="25000"/>
                  </a:schemeClr>
                </a:solidFill>
                <a:latin typeface="Unbounded" panose="020B0604020202020204" charset="-18"/>
                <a:ea typeface="Calibri" panose="020F0502020204030204" pitchFamily="34" charset="0"/>
                <a:cs typeface="Times New Roman" panose="02020603050405020304" pitchFamily="18" charset="0"/>
              </a:rPr>
              <a:t>Sociometrija</a:t>
            </a:r>
          </a:p>
          <a:p>
            <a:pPr marL="0" marR="0" lvl="0" indent="0" defTabSz="914400" eaLnBrk="1" fontAlgn="auto" latinLnBrk="0" hangingPunct="1">
              <a:lnSpc>
                <a:spcPct val="115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kumimoji="0" lang="hr-HR" sz="11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25000"/>
                  </a:schemeClr>
                </a:solidFill>
                <a:effectLst/>
                <a:uLnTx/>
                <a:uFillTx/>
                <a:latin typeface="Unbounded" panose="020B0604020202020204" charset="-18"/>
                <a:ea typeface="Calibri" panose="020F0502020204030204" pitchFamily="34" charset="0"/>
                <a:cs typeface="Times New Roman" panose="02020603050405020304" pitchFamily="18" charset="0"/>
              </a:rPr>
              <a:t>Razvojne skale i upitnici</a:t>
            </a:r>
          </a:p>
          <a:p>
            <a:pPr marL="0" marR="0" lvl="0" indent="0" defTabSz="914400" eaLnBrk="1" fontAlgn="auto" latinLnBrk="0" hangingPunct="1">
              <a:lnSpc>
                <a:spcPct val="115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lang="hr-HR" sz="1100" dirty="0">
                <a:solidFill>
                  <a:schemeClr val="tx1">
                    <a:lumMod val="25000"/>
                  </a:schemeClr>
                </a:solidFill>
                <a:latin typeface="Unbounded" panose="020B0604020202020204" charset="-18"/>
                <a:ea typeface="Calibri" panose="020F0502020204030204" pitchFamily="34" charset="0"/>
                <a:cs typeface="Times New Roman" panose="02020603050405020304" pitchFamily="18" charset="0"/>
              </a:rPr>
              <a:t>Vođenje dnevnika</a:t>
            </a:r>
          </a:p>
          <a:p>
            <a:pPr marL="0" marR="0" lvl="0" indent="0" defTabSz="914400" eaLnBrk="1" fontAlgn="auto" latinLnBrk="0" hangingPunct="1">
              <a:lnSpc>
                <a:spcPct val="115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kumimoji="0" lang="hr-HR" sz="11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25000"/>
                  </a:schemeClr>
                </a:solidFill>
                <a:effectLst/>
                <a:uLnTx/>
                <a:uFillTx/>
                <a:latin typeface="Unbounded" panose="020B0604020202020204" charset="-18"/>
                <a:ea typeface="Calibri" panose="020F0502020204030204" pitchFamily="34" charset="0"/>
                <a:cs typeface="Times New Roman" panose="02020603050405020304" pitchFamily="18" charset="0"/>
              </a:rPr>
              <a:t>(Samo)refleksije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9FF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2"/>
          <p:cNvSpPr/>
          <p:nvPr/>
        </p:nvSpPr>
        <p:spPr>
          <a:xfrm>
            <a:off x="-224798" y="4178054"/>
            <a:ext cx="1416111" cy="1349324"/>
          </a:xfrm>
          <a:custGeom>
            <a:avLst/>
            <a:gdLst/>
            <a:ahLst/>
            <a:cxnLst/>
            <a:rect l="l" t="t" r="r" b="b"/>
            <a:pathLst>
              <a:path w="26059" h="24830" extrusionOk="0">
                <a:moveTo>
                  <a:pt x="9133" y="1"/>
                </a:moveTo>
                <a:cubicBezTo>
                  <a:pt x="9088" y="1"/>
                  <a:pt x="9044" y="7"/>
                  <a:pt x="9002" y="21"/>
                </a:cubicBezTo>
                <a:cubicBezTo>
                  <a:pt x="7910" y="376"/>
                  <a:pt x="8865" y="4768"/>
                  <a:pt x="7956" y="5429"/>
                </a:cubicBezTo>
                <a:cubicBezTo>
                  <a:pt x="7834" y="5517"/>
                  <a:pt x="7661" y="5554"/>
                  <a:pt x="7450" y="5554"/>
                </a:cubicBezTo>
                <a:cubicBezTo>
                  <a:pt x="6343" y="5554"/>
                  <a:pt x="4201" y="4532"/>
                  <a:pt x="3093" y="4532"/>
                </a:cubicBezTo>
                <a:cubicBezTo>
                  <a:pt x="2817" y="4532"/>
                  <a:pt x="2605" y="4596"/>
                  <a:pt x="2489" y="4755"/>
                </a:cubicBezTo>
                <a:cubicBezTo>
                  <a:pt x="1828" y="5664"/>
                  <a:pt x="5171" y="8653"/>
                  <a:pt x="4814" y="9745"/>
                </a:cubicBezTo>
                <a:cubicBezTo>
                  <a:pt x="4473" y="10800"/>
                  <a:pt x="0" y="11246"/>
                  <a:pt x="0" y="12416"/>
                </a:cubicBezTo>
                <a:cubicBezTo>
                  <a:pt x="0" y="13584"/>
                  <a:pt x="4473" y="14030"/>
                  <a:pt x="4814" y="15085"/>
                </a:cubicBezTo>
                <a:cubicBezTo>
                  <a:pt x="5169" y="16177"/>
                  <a:pt x="1828" y="19166"/>
                  <a:pt x="2489" y="20076"/>
                </a:cubicBezTo>
                <a:cubicBezTo>
                  <a:pt x="2605" y="20235"/>
                  <a:pt x="2817" y="20298"/>
                  <a:pt x="3093" y="20298"/>
                </a:cubicBezTo>
                <a:cubicBezTo>
                  <a:pt x="4201" y="20298"/>
                  <a:pt x="6343" y="19276"/>
                  <a:pt x="7450" y="19276"/>
                </a:cubicBezTo>
                <a:cubicBezTo>
                  <a:pt x="7661" y="19276"/>
                  <a:pt x="7834" y="19313"/>
                  <a:pt x="7956" y="19401"/>
                </a:cubicBezTo>
                <a:cubicBezTo>
                  <a:pt x="8865" y="20065"/>
                  <a:pt x="7910" y="24455"/>
                  <a:pt x="9002" y="24809"/>
                </a:cubicBezTo>
                <a:cubicBezTo>
                  <a:pt x="9044" y="24823"/>
                  <a:pt x="9088" y="24830"/>
                  <a:pt x="9133" y="24830"/>
                </a:cubicBezTo>
                <a:cubicBezTo>
                  <a:pt x="10201" y="24830"/>
                  <a:pt x="11907" y="21050"/>
                  <a:pt x="13031" y="21050"/>
                </a:cubicBezTo>
                <a:cubicBezTo>
                  <a:pt x="14152" y="21050"/>
                  <a:pt x="15858" y="24830"/>
                  <a:pt x="16926" y="24830"/>
                </a:cubicBezTo>
                <a:cubicBezTo>
                  <a:pt x="16971" y="24830"/>
                  <a:pt x="17015" y="24823"/>
                  <a:pt x="17057" y="24809"/>
                </a:cubicBezTo>
                <a:cubicBezTo>
                  <a:pt x="18149" y="24455"/>
                  <a:pt x="17194" y="20065"/>
                  <a:pt x="18104" y="19401"/>
                </a:cubicBezTo>
                <a:cubicBezTo>
                  <a:pt x="18225" y="19313"/>
                  <a:pt x="18398" y="19276"/>
                  <a:pt x="18609" y="19276"/>
                </a:cubicBezTo>
                <a:cubicBezTo>
                  <a:pt x="19716" y="19276"/>
                  <a:pt x="21858" y="20298"/>
                  <a:pt x="22966" y="20298"/>
                </a:cubicBezTo>
                <a:cubicBezTo>
                  <a:pt x="23242" y="20298"/>
                  <a:pt x="23455" y="20235"/>
                  <a:pt x="23570" y="20076"/>
                </a:cubicBezTo>
                <a:cubicBezTo>
                  <a:pt x="24234" y="19166"/>
                  <a:pt x="20888" y="16177"/>
                  <a:pt x="21245" y="15085"/>
                </a:cubicBezTo>
                <a:cubicBezTo>
                  <a:pt x="21586" y="14030"/>
                  <a:pt x="26059" y="13584"/>
                  <a:pt x="26059" y="12416"/>
                </a:cubicBezTo>
                <a:cubicBezTo>
                  <a:pt x="26059" y="11248"/>
                  <a:pt x="21586" y="10800"/>
                  <a:pt x="21245" y="9747"/>
                </a:cubicBezTo>
                <a:cubicBezTo>
                  <a:pt x="20890" y="8653"/>
                  <a:pt x="24234" y="5664"/>
                  <a:pt x="23570" y="4755"/>
                </a:cubicBezTo>
                <a:cubicBezTo>
                  <a:pt x="23455" y="4596"/>
                  <a:pt x="23242" y="4532"/>
                  <a:pt x="22966" y="4532"/>
                </a:cubicBezTo>
                <a:cubicBezTo>
                  <a:pt x="21858" y="4532"/>
                  <a:pt x="19716" y="5554"/>
                  <a:pt x="18609" y="5554"/>
                </a:cubicBezTo>
                <a:cubicBezTo>
                  <a:pt x="18398" y="5554"/>
                  <a:pt x="18225" y="5517"/>
                  <a:pt x="18104" y="5429"/>
                </a:cubicBezTo>
                <a:cubicBezTo>
                  <a:pt x="17194" y="4768"/>
                  <a:pt x="18149" y="376"/>
                  <a:pt x="17057" y="21"/>
                </a:cubicBezTo>
                <a:cubicBezTo>
                  <a:pt x="17015" y="7"/>
                  <a:pt x="16971" y="1"/>
                  <a:pt x="16926" y="1"/>
                </a:cubicBezTo>
                <a:cubicBezTo>
                  <a:pt x="15858" y="1"/>
                  <a:pt x="14152" y="3782"/>
                  <a:pt x="13031" y="3782"/>
                </a:cubicBezTo>
                <a:cubicBezTo>
                  <a:pt x="11907" y="3782"/>
                  <a:pt x="10201" y="1"/>
                  <a:pt x="9133" y="1"/>
                </a:cubicBezTo>
                <a:close/>
              </a:path>
            </a:pathLst>
          </a:cu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6667220C-AFC8-3769-335E-36BE794D93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33" y="4671181"/>
            <a:ext cx="726466" cy="363071"/>
          </a:xfrm>
          <a:prstGeom prst="rect">
            <a:avLst/>
          </a:prstGeom>
        </p:spPr>
      </p:pic>
      <p:pic>
        <p:nvPicPr>
          <p:cNvPr id="6" name="Slika 5">
            <a:extLst>
              <a:ext uri="{FF2B5EF4-FFF2-40B4-BE49-F238E27FC236}">
                <a16:creationId xmlns:a16="http://schemas.microsoft.com/office/drawing/2014/main" id="{A9ECB81F-00C5-B3A6-6739-C6FEFEA9DB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99674" y="4527800"/>
            <a:ext cx="1174875" cy="526100"/>
          </a:xfrm>
          <a:prstGeom prst="rect">
            <a:avLst/>
          </a:prstGeom>
        </p:spPr>
      </p:pic>
      <p:graphicFrame>
        <p:nvGraphicFramePr>
          <p:cNvPr id="4" name="Grafikon 3">
            <a:extLst>
              <a:ext uri="{FF2B5EF4-FFF2-40B4-BE49-F238E27FC236}">
                <a16:creationId xmlns:a16="http://schemas.microsoft.com/office/drawing/2014/main" id="{98186151-C620-4008-B40E-9FF72C9440C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86076200"/>
              </p:ext>
            </p:extLst>
          </p:nvPr>
        </p:nvGraphicFramePr>
        <p:xfrm>
          <a:off x="1524000" y="53975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098951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9FF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2"/>
          <p:cNvSpPr/>
          <p:nvPr/>
        </p:nvSpPr>
        <p:spPr>
          <a:xfrm>
            <a:off x="-224798" y="4178054"/>
            <a:ext cx="1416111" cy="1349324"/>
          </a:xfrm>
          <a:custGeom>
            <a:avLst/>
            <a:gdLst/>
            <a:ahLst/>
            <a:cxnLst/>
            <a:rect l="l" t="t" r="r" b="b"/>
            <a:pathLst>
              <a:path w="26059" h="24830" extrusionOk="0">
                <a:moveTo>
                  <a:pt x="9133" y="1"/>
                </a:moveTo>
                <a:cubicBezTo>
                  <a:pt x="9088" y="1"/>
                  <a:pt x="9044" y="7"/>
                  <a:pt x="9002" y="21"/>
                </a:cubicBezTo>
                <a:cubicBezTo>
                  <a:pt x="7910" y="376"/>
                  <a:pt x="8865" y="4768"/>
                  <a:pt x="7956" y="5429"/>
                </a:cubicBezTo>
                <a:cubicBezTo>
                  <a:pt x="7834" y="5517"/>
                  <a:pt x="7661" y="5554"/>
                  <a:pt x="7450" y="5554"/>
                </a:cubicBezTo>
                <a:cubicBezTo>
                  <a:pt x="6343" y="5554"/>
                  <a:pt x="4201" y="4532"/>
                  <a:pt x="3093" y="4532"/>
                </a:cubicBezTo>
                <a:cubicBezTo>
                  <a:pt x="2817" y="4532"/>
                  <a:pt x="2605" y="4596"/>
                  <a:pt x="2489" y="4755"/>
                </a:cubicBezTo>
                <a:cubicBezTo>
                  <a:pt x="1828" y="5664"/>
                  <a:pt x="5171" y="8653"/>
                  <a:pt x="4814" y="9745"/>
                </a:cubicBezTo>
                <a:cubicBezTo>
                  <a:pt x="4473" y="10800"/>
                  <a:pt x="0" y="11246"/>
                  <a:pt x="0" y="12416"/>
                </a:cubicBezTo>
                <a:cubicBezTo>
                  <a:pt x="0" y="13584"/>
                  <a:pt x="4473" y="14030"/>
                  <a:pt x="4814" y="15085"/>
                </a:cubicBezTo>
                <a:cubicBezTo>
                  <a:pt x="5169" y="16177"/>
                  <a:pt x="1828" y="19166"/>
                  <a:pt x="2489" y="20076"/>
                </a:cubicBezTo>
                <a:cubicBezTo>
                  <a:pt x="2605" y="20235"/>
                  <a:pt x="2817" y="20298"/>
                  <a:pt x="3093" y="20298"/>
                </a:cubicBezTo>
                <a:cubicBezTo>
                  <a:pt x="4201" y="20298"/>
                  <a:pt x="6343" y="19276"/>
                  <a:pt x="7450" y="19276"/>
                </a:cubicBezTo>
                <a:cubicBezTo>
                  <a:pt x="7661" y="19276"/>
                  <a:pt x="7834" y="19313"/>
                  <a:pt x="7956" y="19401"/>
                </a:cubicBezTo>
                <a:cubicBezTo>
                  <a:pt x="8865" y="20065"/>
                  <a:pt x="7910" y="24455"/>
                  <a:pt x="9002" y="24809"/>
                </a:cubicBezTo>
                <a:cubicBezTo>
                  <a:pt x="9044" y="24823"/>
                  <a:pt x="9088" y="24830"/>
                  <a:pt x="9133" y="24830"/>
                </a:cubicBezTo>
                <a:cubicBezTo>
                  <a:pt x="10201" y="24830"/>
                  <a:pt x="11907" y="21050"/>
                  <a:pt x="13031" y="21050"/>
                </a:cubicBezTo>
                <a:cubicBezTo>
                  <a:pt x="14152" y="21050"/>
                  <a:pt x="15858" y="24830"/>
                  <a:pt x="16926" y="24830"/>
                </a:cubicBezTo>
                <a:cubicBezTo>
                  <a:pt x="16971" y="24830"/>
                  <a:pt x="17015" y="24823"/>
                  <a:pt x="17057" y="24809"/>
                </a:cubicBezTo>
                <a:cubicBezTo>
                  <a:pt x="18149" y="24455"/>
                  <a:pt x="17194" y="20065"/>
                  <a:pt x="18104" y="19401"/>
                </a:cubicBezTo>
                <a:cubicBezTo>
                  <a:pt x="18225" y="19313"/>
                  <a:pt x="18398" y="19276"/>
                  <a:pt x="18609" y="19276"/>
                </a:cubicBezTo>
                <a:cubicBezTo>
                  <a:pt x="19716" y="19276"/>
                  <a:pt x="21858" y="20298"/>
                  <a:pt x="22966" y="20298"/>
                </a:cubicBezTo>
                <a:cubicBezTo>
                  <a:pt x="23242" y="20298"/>
                  <a:pt x="23455" y="20235"/>
                  <a:pt x="23570" y="20076"/>
                </a:cubicBezTo>
                <a:cubicBezTo>
                  <a:pt x="24234" y="19166"/>
                  <a:pt x="20888" y="16177"/>
                  <a:pt x="21245" y="15085"/>
                </a:cubicBezTo>
                <a:cubicBezTo>
                  <a:pt x="21586" y="14030"/>
                  <a:pt x="26059" y="13584"/>
                  <a:pt x="26059" y="12416"/>
                </a:cubicBezTo>
                <a:cubicBezTo>
                  <a:pt x="26059" y="11248"/>
                  <a:pt x="21586" y="10800"/>
                  <a:pt x="21245" y="9747"/>
                </a:cubicBezTo>
                <a:cubicBezTo>
                  <a:pt x="20890" y="8653"/>
                  <a:pt x="24234" y="5664"/>
                  <a:pt x="23570" y="4755"/>
                </a:cubicBezTo>
                <a:cubicBezTo>
                  <a:pt x="23455" y="4596"/>
                  <a:pt x="23242" y="4532"/>
                  <a:pt x="22966" y="4532"/>
                </a:cubicBezTo>
                <a:cubicBezTo>
                  <a:pt x="21858" y="4532"/>
                  <a:pt x="19716" y="5554"/>
                  <a:pt x="18609" y="5554"/>
                </a:cubicBezTo>
                <a:cubicBezTo>
                  <a:pt x="18398" y="5554"/>
                  <a:pt x="18225" y="5517"/>
                  <a:pt x="18104" y="5429"/>
                </a:cubicBezTo>
                <a:cubicBezTo>
                  <a:pt x="17194" y="4768"/>
                  <a:pt x="18149" y="376"/>
                  <a:pt x="17057" y="21"/>
                </a:cubicBezTo>
                <a:cubicBezTo>
                  <a:pt x="17015" y="7"/>
                  <a:pt x="16971" y="1"/>
                  <a:pt x="16926" y="1"/>
                </a:cubicBezTo>
                <a:cubicBezTo>
                  <a:pt x="15858" y="1"/>
                  <a:pt x="14152" y="3782"/>
                  <a:pt x="13031" y="3782"/>
                </a:cubicBezTo>
                <a:cubicBezTo>
                  <a:pt x="11907" y="3782"/>
                  <a:pt x="10201" y="1"/>
                  <a:pt x="9133" y="1"/>
                </a:cubicBezTo>
                <a:close/>
              </a:path>
            </a:pathLst>
          </a:cu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6667220C-AFC8-3769-335E-36BE794D93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33" y="4671181"/>
            <a:ext cx="726466" cy="363071"/>
          </a:xfrm>
          <a:prstGeom prst="rect">
            <a:avLst/>
          </a:prstGeom>
        </p:spPr>
      </p:pic>
      <p:pic>
        <p:nvPicPr>
          <p:cNvPr id="6" name="Slika 5">
            <a:extLst>
              <a:ext uri="{FF2B5EF4-FFF2-40B4-BE49-F238E27FC236}">
                <a16:creationId xmlns:a16="http://schemas.microsoft.com/office/drawing/2014/main" id="{A9ECB81F-00C5-B3A6-6739-C6FEFEA9DB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99674" y="4527800"/>
            <a:ext cx="1174875" cy="526100"/>
          </a:xfrm>
          <a:prstGeom prst="rect">
            <a:avLst/>
          </a:prstGeom>
        </p:spPr>
      </p:pic>
      <p:graphicFrame>
        <p:nvGraphicFramePr>
          <p:cNvPr id="4" name="Grafikon 3">
            <a:extLst>
              <a:ext uri="{FF2B5EF4-FFF2-40B4-BE49-F238E27FC236}">
                <a16:creationId xmlns:a16="http://schemas.microsoft.com/office/drawing/2014/main" id="{98186151-C620-4008-B40E-9FF72C9440C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86271826"/>
              </p:ext>
            </p:extLst>
          </p:nvPr>
        </p:nvGraphicFramePr>
        <p:xfrm>
          <a:off x="1524000" y="53975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021289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9FF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2"/>
          <p:cNvSpPr/>
          <p:nvPr/>
        </p:nvSpPr>
        <p:spPr>
          <a:xfrm>
            <a:off x="-224798" y="4178054"/>
            <a:ext cx="1416111" cy="1349324"/>
          </a:xfrm>
          <a:custGeom>
            <a:avLst/>
            <a:gdLst/>
            <a:ahLst/>
            <a:cxnLst/>
            <a:rect l="l" t="t" r="r" b="b"/>
            <a:pathLst>
              <a:path w="26059" h="24830" extrusionOk="0">
                <a:moveTo>
                  <a:pt x="9133" y="1"/>
                </a:moveTo>
                <a:cubicBezTo>
                  <a:pt x="9088" y="1"/>
                  <a:pt x="9044" y="7"/>
                  <a:pt x="9002" y="21"/>
                </a:cubicBezTo>
                <a:cubicBezTo>
                  <a:pt x="7910" y="376"/>
                  <a:pt x="8865" y="4768"/>
                  <a:pt x="7956" y="5429"/>
                </a:cubicBezTo>
                <a:cubicBezTo>
                  <a:pt x="7834" y="5517"/>
                  <a:pt x="7661" y="5554"/>
                  <a:pt x="7450" y="5554"/>
                </a:cubicBezTo>
                <a:cubicBezTo>
                  <a:pt x="6343" y="5554"/>
                  <a:pt x="4201" y="4532"/>
                  <a:pt x="3093" y="4532"/>
                </a:cubicBezTo>
                <a:cubicBezTo>
                  <a:pt x="2817" y="4532"/>
                  <a:pt x="2605" y="4596"/>
                  <a:pt x="2489" y="4755"/>
                </a:cubicBezTo>
                <a:cubicBezTo>
                  <a:pt x="1828" y="5664"/>
                  <a:pt x="5171" y="8653"/>
                  <a:pt x="4814" y="9745"/>
                </a:cubicBezTo>
                <a:cubicBezTo>
                  <a:pt x="4473" y="10800"/>
                  <a:pt x="0" y="11246"/>
                  <a:pt x="0" y="12416"/>
                </a:cubicBezTo>
                <a:cubicBezTo>
                  <a:pt x="0" y="13584"/>
                  <a:pt x="4473" y="14030"/>
                  <a:pt x="4814" y="15085"/>
                </a:cubicBezTo>
                <a:cubicBezTo>
                  <a:pt x="5169" y="16177"/>
                  <a:pt x="1828" y="19166"/>
                  <a:pt x="2489" y="20076"/>
                </a:cubicBezTo>
                <a:cubicBezTo>
                  <a:pt x="2605" y="20235"/>
                  <a:pt x="2817" y="20298"/>
                  <a:pt x="3093" y="20298"/>
                </a:cubicBezTo>
                <a:cubicBezTo>
                  <a:pt x="4201" y="20298"/>
                  <a:pt x="6343" y="19276"/>
                  <a:pt x="7450" y="19276"/>
                </a:cubicBezTo>
                <a:cubicBezTo>
                  <a:pt x="7661" y="19276"/>
                  <a:pt x="7834" y="19313"/>
                  <a:pt x="7956" y="19401"/>
                </a:cubicBezTo>
                <a:cubicBezTo>
                  <a:pt x="8865" y="20065"/>
                  <a:pt x="7910" y="24455"/>
                  <a:pt x="9002" y="24809"/>
                </a:cubicBezTo>
                <a:cubicBezTo>
                  <a:pt x="9044" y="24823"/>
                  <a:pt x="9088" y="24830"/>
                  <a:pt x="9133" y="24830"/>
                </a:cubicBezTo>
                <a:cubicBezTo>
                  <a:pt x="10201" y="24830"/>
                  <a:pt x="11907" y="21050"/>
                  <a:pt x="13031" y="21050"/>
                </a:cubicBezTo>
                <a:cubicBezTo>
                  <a:pt x="14152" y="21050"/>
                  <a:pt x="15858" y="24830"/>
                  <a:pt x="16926" y="24830"/>
                </a:cubicBezTo>
                <a:cubicBezTo>
                  <a:pt x="16971" y="24830"/>
                  <a:pt x="17015" y="24823"/>
                  <a:pt x="17057" y="24809"/>
                </a:cubicBezTo>
                <a:cubicBezTo>
                  <a:pt x="18149" y="24455"/>
                  <a:pt x="17194" y="20065"/>
                  <a:pt x="18104" y="19401"/>
                </a:cubicBezTo>
                <a:cubicBezTo>
                  <a:pt x="18225" y="19313"/>
                  <a:pt x="18398" y="19276"/>
                  <a:pt x="18609" y="19276"/>
                </a:cubicBezTo>
                <a:cubicBezTo>
                  <a:pt x="19716" y="19276"/>
                  <a:pt x="21858" y="20298"/>
                  <a:pt x="22966" y="20298"/>
                </a:cubicBezTo>
                <a:cubicBezTo>
                  <a:pt x="23242" y="20298"/>
                  <a:pt x="23455" y="20235"/>
                  <a:pt x="23570" y="20076"/>
                </a:cubicBezTo>
                <a:cubicBezTo>
                  <a:pt x="24234" y="19166"/>
                  <a:pt x="20888" y="16177"/>
                  <a:pt x="21245" y="15085"/>
                </a:cubicBezTo>
                <a:cubicBezTo>
                  <a:pt x="21586" y="14030"/>
                  <a:pt x="26059" y="13584"/>
                  <a:pt x="26059" y="12416"/>
                </a:cubicBezTo>
                <a:cubicBezTo>
                  <a:pt x="26059" y="11248"/>
                  <a:pt x="21586" y="10800"/>
                  <a:pt x="21245" y="9747"/>
                </a:cubicBezTo>
                <a:cubicBezTo>
                  <a:pt x="20890" y="8653"/>
                  <a:pt x="24234" y="5664"/>
                  <a:pt x="23570" y="4755"/>
                </a:cubicBezTo>
                <a:cubicBezTo>
                  <a:pt x="23455" y="4596"/>
                  <a:pt x="23242" y="4532"/>
                  <a:pt x="22966" y="4532"/>
                </a:cubicBezTo>
                <a:cubicBezTo>
                  <a:pt x="21858" y="4532"/>
                  <a:pt x="19716" y="5554"/>
                  <a:pt x="18609" y="5554"/>
                </a:cubicBezTo>
                <a:cubicBezTo>
                  <a:pt x="18398" y="5554"/>
                  <a:pt x="18225" y="5517"/>
                  <a:pt x="18104" y="5429"/>
                </a:cubicBezTo>
                <a:cubicBezTo>
                  <a:pt x="17194" y="4768"/>
                  <a:pt x="18149" y="376"/>
                  <a:pt x="17057" y="21"/>
                </a:cubicBezTo>
                <a:cubicBezTo>
                  <a:pt x="17015" y="7"/>
                  <a:pt x="16971" y="1"/>
                  <a:pt x="16926" y="1"/>
                </a:cubicBezTo>
                <a:cubicBezTo>
                  <a:pt x="15858" y="1"/>
                  <a:pt x="14152" y="3782"/>
                  <a:pt x="13031" y="3782"/>
                </a:cubicBezTo>
                <a:cubicBezTo>
                  <a:pt x="11907" y="3782"/>
                  <a:pt x="10201" y="1"/>
                  <a:pt x="9133" y="1"/>
                </a:cubicBezTo>
                <a:close/>
              </a:path>
            </a:pathLst>
          </a:cu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6667220C-AFC8-3769-335E-36BE794D93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33" y="4671181"/>
            <a:ext cx="726466" cy="363071"/>
          </a:xfrm>
          <a:prstGeom prst="rect">
            <a:avLst/>
          </a:prstGeom>
        </p:spPr>
      </p:pic>
      <p:pic>
        <p:nvPicPr>
          <p:cNvPr id="6" name="Slika 5">
            <a:extLst>
              <a:ext uri="{FF2B5EF4-FFF2-40B4-BE49-F238E27FC236}">
                <a16:creationId xmlns:a16="http://schemas.microsoft.com/office/drawing/2014/main" id="{A9ECB81F-00C5-B3A6-6739-C6FEFEA9DB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99674" y="4527800"/>
            <a:ext cx="1174875" cy="526100"/>
          </a:xfrm>
          <a:prstGeom prst="rect">
            <a:avLst/>
          </a:prstGeom>
        </p:spPr>
      </p:pic>
      <p:graphicFrame>
        <p:nvGraphicFramePr>
          <p:cNvPr id="10" name="Grafikon 9">
            <a:extLst>
              <a:ext uri="{FF2B5EF4-FFF2-40B4-BE49-F238E27FC236}">
                <a16:creationId xmlns:a16="http://schemas.microsoft.com/office/drawing/2014/main" id="{6E9B1D25-DD77-D855-E03A-B9E00E177A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2961818"/>
              </p:ext>
            </p:extLst>
          </p:nvPr>
        </p:nvGraphicFramePr>
        <p:xfrm>
          <a:off x="1524000" y="53975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238943837"/>
      </p:ext>
    </p:extLst>
  </p:cSld>
  <p:clrMapOvr>
    <a:masterClrMapping/>
  </p:clrMapOvr>
</p:sld>
</file>

<file path=ppt/theme/theme1.xml><?xml version="1.0" encoding="utf-8"?>
<a:theme xmlns:a="http://schemas.openxmlformats.org/drawingml/2006/main" name="How to Make a Mind Map by Slidesgo">
  <a:themeElements>
    <a:clrScheme name="Simple Light">
      <a:dk1>
        <a:srgbClr val="F9F9FF"/>
      </a:dk1>
      <a:lt1>
        <a:srgbClr val="5D53F8"/>
      </a:lt1>
      <a:dk2>
        <a:srgbClr val="B7E615"/>
      </a:dk2>
      <a:lt2>
        <a:srgbClr val="F549CB"/>
      </a:lt2>
      <a:accent1>
        <a:srgbClr val="F05C39"/>
      </a:accent1>
      <a:accent2>
        <a:srgbClr val="F591E3"/>
      </a:accent2>
      <a:accent3>
        <a:srgbClr val="0D086E"/>
      </a:accent3>
      <a:accent4>
        <a:srgbClr val="FFFFFF"/>
      </a:accent4>
      <a:accent5>
        <a:srgbClr val="FFFFFF"/>
      </a:accent5>
      <a:accent6>
        <a:srgbClr val="FFFFFF"/>
      </a:accent6>
      <a:hlink>
        <a:srgbClr val="0D086E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217</Words>
  <Application>Microsoft Office PowerPoint</Application>
  <PresentationFormat>Prikaz na zaslonu (16:9)</PresentationFormat>
  <Paragraphs>45</Paragraphs>
  <Slides>6</Slides>
  <Notes>6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1" baseType="lpstr">
      <vt:lpstr>Arial</vt:lpstr>
      <vt:lpstr>Albert Sans</vt:lpstr>
      <vt:lpstr>Bebas Neue</vt:lpstr>
      <vt:lpstr>Unbounded</vt:lpstr>
      <vt:lpstr>How to Make a Mind Map by Slidesgo</vt:lpstr>
      <vt:lpstr>Pedagoška potpora djeci u RSI: simpozij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Umrežavanje znanstvenika i praktičara: most povezivanja teorije i prakse RPOO</dc:title>
  <cp:lastModifiedBy>Dejana Bouillet</cp:lastModifiedBy>
  <cp:revision>19</cp:revision>
  <dcterms:modified xsi:type="dcterms:W3CDTF">2023-11-09T08:28:25Z</dcterms:modified>
</cp:coreProperties>
</file>