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7" r:id="rId3"/>
    <p:sldId id="258" r:id="rId4"/>
    <p:sldId id="259" r:id="rId5"/>
    <p:sldId id="260" r:id="rId6"/>
    <p:sldId id="261" r:id="rId7"/>
    <p:sldId id="270" r:id="rId8"/>
    <p:sldId id="262" r:id="rId9"/>
    <p:sldId id="271" r:id="rId10"/>
    <p:sldId id="272" r:id="rId11"/>
    <p:sldId id="273" r:id="rId12"/>
    <p:sldId id="268"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rednji stil 2 - Isticanj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Svijetli stil 3 - Isticanj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Svijetli stil 1 - Isticanj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CE9A687-A17D-ABF6-B2D3-D73CBEA18B4D}"/>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endParaRPr lang="en-US"/>
          </a:p>
        </p:txBody>
      </p:sp>
      <p:sp>
        <p:nvSpPr>
          <p:cNvPr id="3" name="Podnaslov 2">
            <a:extLst>
              <a:ext uri="{FF2B5EF4-FFF2-40B4-BE49-F238E27FC236}">
                <a16:creationId xmlns:a16="http://schemas.microsoft.com/office/drawing/2014/main" id="{640B4B47-8084-EF05-4560-573D913C0A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en-US"/>
          </a:p>
        </p:txBody>
      </p:sp>
      <p:sp>
        <p:nvSpPr>
          <p:cNvPr id="4" name="Rezervirano mjesto datuma 3">
            <a:extLst>
              <a:ext uri="{FF2B5EF4-FFF2-40B4-BE49-F238E27FC236}">
                <a16:creationId xmlns:a16="http://schemas.microsoft.com/office/drawing/2014/main" id="{BEA7F54A-7954-1220-43D4-C9C3568E58F9}"/>
              </a:ext>
            </a:extLst>
          </p:cNvPr>
          <p:cNvSpPr>
            <a:spLocks noGrp="1"/>
          </p:cNvSpPr>
          <p:nvPr>
            <p:ph type="dt" sz="half" idx="10"/>
          </p:nvPr>
        </p:nvSpPr>
        <p:spPr/>
        <p:txBody>
          <a:bodyPr/>
          <a:lstStyle/>
          <a:p>
            <a:fld id="{DB1869B6-2889-41DA-BABE-DFAF791B5D59}" type="datetimeFigureOut">
              <a:rPr lang="en-US" smtClean="0"/>
              <a:t>4/14/2024</a:t>
            </a:fld>
            <a:endParaRPr lang="en-US"/>
          </a:p>
        </p:txBody>
      </p:sp>
      <p:sp>
        <p:nvSpPr>
          <p:cNvPr id="5" name="Rezervirano mjesto podnožja 4">
            <a:extLst>
              <a:ext uri="{FF2B5EF4-FFF2-40B4-BE49-F238E27FC236}">
                <a16:creationId xmlns:a16="http://schemas.microsoft.com/office/drawing/2014/main" id="{3825C3EE-BCAC-2709-FC47-9EBE6F88B72D}"/>
              </a:ext>
            </a:extLst>
          </p:cNvPr>
          <p:cNvSpPr>
            <a:spLocks noGrp="1"/>
          </p:cNvSpPr>
          <p:nvPr>
            <p:ph type="ftr" sz="quarter" idx="11"/>
          </p:nvPr>
        </p:nvSpPr>
        <p:spPr/>
        <p:txBody>
          <a:bodyPr/>
          <a:lstStyle/>
          <a:p>
            <a:endParaRPr lang="en-US"/>
          </a:p>
        </p:txBody>
      </p:sp>
      <p:sp>
        <p:nvSpPr>
          <p:cNvPr id="6" name="Rezervirano mjesto broja slajda 5">
            <a:extLst>
              <a:ext uri="{FF2B5EF4-FFF2-40B4-BE49-F238E27FC236}">
                <a16:creationId xmlns:a16="http://schemas.microsoft.com/office/drawing/2014/main" id="{85454E85-78B8-D1A1-3038-593959AE2E76}"/>
              </a:ext>
            </a:extLst>
          </p:cNvPr>
          <p:cNvSpPr>
            <a:spLocks noGrp="1"/>
          </p:cNvSpPr>
          <p:nvPr>
            <p:ph type="sldNum" sz="quarter" idx="12"/>
          </p:nvPr>
        </p:nvSpPr>
        <p:spPr/>
        <p:txBody>
          <a:bodyPr/>
          <a:lstStyle/>
          <a:p>
            <a:fld id="{C32CE35E-2D92-41EE-9E49-D2A0FB17FE2D}" type="slidenum">
              <a:rPr lang="en-US" smtClean="0"/>
              <a:t>‹#›</a:t>
            </a:fld>
            <a:endParaRPr lang="en-US"/>
          </a:p>
        </p:txBody>
      </p:sp>
    </p:spTree>
    <p:extLst>
      <p:ext uri="{BB962C8B-B14F-4D97-AF65-F5344CB8AC3E}">
        <p14:creationId xmlns:p14="http://schemas.microsoft.com/office/powerpoint/2010/main" val="3055868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F15D48A-3CB7-2ADA-1C2B-15BDFC84F630}"/>
              </a:ext>
            </a:extLst>
          </p:cNvPr>
          <p:cNvSpPr>
            <a:spLocks noGrp="1"/>
          </p:cNvSpPr>
          <p:nvPr>
            <p:ph type="title"/>
          </p:nvPr>
        </p:nvSpPr>
        <p:spPr/>
        <p:txBody>
          <a:bodyPr/>
          <a:lstStyle/>
          <a:p>
            <a:r>
              <a:rPr lang="hr-HR"/>
              <a:t>Kliknite da biste uredili stil naslova matrice</a:t>
            </a:r>
            <a:endParaRPr lang="en-US"/>
          </a:p>
        </p:txBody>
      </p:sp>
      <p:sp>
        <p:nvSpPr>
          <p:cNvPr id="3" name="Rezervirano mjesto okomitog teksta 2">
            <a:extLst>
              <a:ext uri="{FF2B5EF4-FFF2-40B4-BE49-F238E27FC236}">
                <a16:creationId xmlns:a16="http://schemas.microsoft.com/office/drawing/2014/main" id="{9BC3C504-0CEE-CAEF-B1B9-9EEF9F382349}"/>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4" name="Rezervirano mjesto datuma 3">
            <a:extLst>
              <a:ext uri="{FF2B5EF4-FFF2-40B4-BE49-F238E27FC236}">
                <a16:creationId xmlns:a16="http://schemas.microsoft.com/office/drawing/2014/main" id="{B04D5575-0BCB-3A0F-0E06-47E192A3CBBF}"/>
              </a:ext>
            </a:extLst>
          </p:cNvPr>
          <p:cNvSpPr>
            <a:spLocks noGrp="1"/>
          </p:cNvSpPr>
          <p:nvPr>
            <p:ph type="dt" sz="half" idx="10"/>
          </p:nvPr>
        </p:nvSpPr>
        <p:spPr/>
        <p:txBody>
          <a:bodyPr/>
          <a:lstStyle/>
          <a:p>
            <a:fld id="{DB1869B6-2889-41DA-BABE-DFAF791B5D59}" type="datetimeFigureOut">
              <a:rPr lang="en-US" smtClean="0"/>
              <a:t>4/14/2024</a:t>
            </a:fld>
            <a:endParaRPr lang="en-US"/>
          </a:p>
        </p:txBody>
      </p:sp>
      <p:sp>
        <p:nvSpPr>
          <p:cNvPr id="5" name="Rezervirano mjesto podnožja 4">
            <a:extLst>
              <a:ext uri="{FF2B5EF4-FFF2-40B4-BE49-F238E27FC236}">
                <a16:creationId xmlns:a16="http://schemas.microsoft.com/office/drawing/2014/main" id="{493C2B35-E9CC-8401-A925-401FCC0D9F5F}"/>
              </a:ext>
            </a:extLst>
          </p:cNvPr>
          <p:cNvSpPr>
            <a:spLocks noGrp="1"/>
          </p:cNvSpPr>
          <p:nvPr>
            <p:ph type="ftr" sz="quarter" idx="11"/>
          </p:nvPr>
        </p:nvSpPr>
        <p:spPr/>
        <p:txBody>
          <a:bodyPr/>
          <a:lstStyle/>
          <a:p>
            <a:endParaRPr lang="en-US"/>
          </a:p>
        </p:txBody>
      </p:sp>
      <p:sp>
        <p:nvSpPr>
          <p:cNvPr id="6" name="Rezervirano mjesto broja slajda 5">
            <a:extLst>
              <a:ext uri="{FF2B5EF4-FFF2-40B4-BE49-F238E27FC236}">
                <a16:creationId xmlns:a16="http://schemas.microsoft.com/office/drawing/2014/main" id="{D3ADBDB6-B600-2D0E-ABD7-519527ADC34B}"/>
              </a:ext>
            </a:extLst>
          </p:cNvPr>
          <p:cNvSpPr>
            <a:spLocks noGrp="1"/>
          </p:cNvSpPr>
          <p:nvPr>
            <p:ph type="sldNum" sz="quarter" idx="12"/>
          </p:nvPr>
        </p:nvSpPr>
        <p:spPr/>
        <p:txBody>
          <a:bodyPr/>
          <a:lstStyle/>
          <a:p>
            <a:fld id="{C32CE35E-2D92-41EE-9E49-D2A0FB17FE2D}" type="slidenum">
              <a:rPr lang="en-US" smtClean="0"/>
              <a:t>‹#›</a:t>
            </a:fld>
            <a:endParaRPr lang="en-US"/>
          </a:p>
        </p:txBody>
      </p:sp>
    </p:spTree>
    <p:extLst>
      <p:ext uri="{BB962C8B-B14F-4D97-AF65-F5344CB8AC3E}">
        <p14:creationId xmlns:p14="http://schemas.microsoft.com/office/powerpoint/2010/main" val="1408279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0A111ED8-0F10-5456-9EA6-776394E9C3D6}"/>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endParaRPr lang="en-US"/>
          </a:p>
        </p:txBody>
      </p:sp>
      <p:sp>
        <p:nvSpPr>
          <p:cNvPr id="3" name="Rezervirano mjesto okomitog teksta 2">
            <a:extLst>
              <a:ext uri="{FF2B5EF4-FFF2-40B4-BE49-F238E27FC236}">
                <a16:creationId xmlns:a16="http://schemas.microsoft.com/office/drawing/2014/main" id="{666080A1-74A7-0FC9-D48E-B45E95E6D575}"/>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4" name="Rezervirano mjesto datuma 3">
            <a:extLst>
              <a:ext uri="{FF2B5EF4-FFF2-40B4-BE49-F238E27FC236}">
                <a16:creationId xmlns:a16="http://schemas.microsoft.com/office/drawing/2014/main" id="{27DB2E15-B977-7F64-129B-511FDE0ACCA7}"/>
              </a:ext>
            </a:extLst>
          </p:cNvPr>
          <p:cNvSpPr>
            <a:spLocks noGrp="1"/>
          </p:cNvSpPr>
          <p:nvPr>
            <p:ph type="dt" sz="half" idx="10"/>
          </p:nvPr>
        </p:nvSpPr>
        <p:spPr/>
        <p:txBody>
          <a:bodyPr/>
          <a:lstStyle/>
          <a:p>
            <a:fld id="{DB1869B6-2889-41DA-BABE-DFAF791B5D59}" type="datetimeFigureOut">
              <a:rPr lang="en-US" smtClean="0"/>
              <a:t>4/14/2024</a:t>
            </a:fld>
            <a:endParaRPr lang="en-US"/>
          </a:p>
        </p:txBody>
      </p:sp>
      <p:sp>
        <p:nvSpPr>
          <p:cNvPr id="5" name="Rezervirano mjesto podnožja 4">
            <a:extLst>
              <a:ext uri="{FF2B5EF4-FFF2-40B4-BE49-F238E27FC236}">
                <a16:creationId xmlns:a16="http://schemas.microsoft.com/office/drawing/2014/main" id="{C8EC769E-919C-3293-DD37-06D9CDE659AB}"/>
              </a:ext>
            </a:extLst>
          </p:cNvPr>
          <p:cNvSpPr>
            <a:spLocks noGrp="1"/>
          </p:cNvSpPr>
          <p:nvPr>
            <p:ph type="ftr" sz="quarter" idx="11"/>
          </p:nvPr>
        </p:nvSpPr>
        <p:spPr/>
        <p:txBody>
          <a:bodyPr/>
          <a:lstStyle/>
          <a:p>
            <a:endParaRPr lang="en-US"/>
          </a:p>
        </p:txBody>
      </p:sp>
      <p:sp>
        <p:nvSpPr>
          <p:cNvPr id="6" name="Rezervirano mjesto broja slajda 5">
            <a:extLst>
              <a:ext uri="{FF2B5EF4-FFF2-40B4-BE49-F238E27FC236}">
                <a16:creationId xmlns:a16="http://schemas.microsoft.com/office/drawing/2014/main" id="{79B4DB3E-3B98-2B91-796C-16B23B4E51BB}"/>
              </a:ext>
            </a:extLst>
          </p:cNvPr>
          <p:cNvSpPr>
            <a:spLocks noGrp="1"/>
          </p:cNvSpPr>
          <p:nvPr>
            <p:ph type="sldNum" sz="quarter" idx="12"/>
          </p:nvPr>
        </p:nvSpPr>
        <p:spPr/>
        <p:txBody>
          <a:bodyPr/>
          <a:lstStyle/>
          <a:p>
            <a:fld id="{C32CE35E-2D92-41EE-9E49-D2A0FB17FE2D}" type="slidenum">
              <a:rPr lang="en-US" smtClean="0"/>
              <a:t>‹#›</a:t>
            </a:fld>
            <a:endParaRPr lang="en-US"/>
          </a:p>
        </p:txBody>
      </p:sp>
    </p:spTree>
    <p:extLst>
      <p:ext uri="{BB962C8B-B14F-4D97-AF65-F5344CB8AC3E}">
        <p14:creationId xmlns:p14="http://schemas.microsoft.com/office/powerpoint/2010/main" val="1243051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44E16E7-64ED-9045-D240-F7BC825134B0}"/>
              </a:ext>
            </a:extLst>
          </p:cNvPr>
          <p:cNvSpPr>
            <a:spLocks noGrp="1"/>
          </p:cNvSpPr>
          <p:nvPr>
            <p:ph type="title"/>
          </p:nvPr>
        </p:nvSpPr>
        <p:spPr/>
        <p:txBody>
          <a:bodyPr/>
          <a:lstStyle/>
          <a:p>
            <a:r>
              <a:rPr lang="hr-HR"/>
              <a:t>Kliknite da biste uredili stil naslova matrice</a:t>
            </a:r>
            <a:endParaRPr lang="en-US"/>
          </a:p>
        </p:txBody>
      </p:sp>
      <p:sp>
        <p:nvSpPr>
          <p:cNvPr id="3" name="Rezervirano mjesto sadržaja 2">
            <a:extLst>
              <a:ext uri="{FF2B5EF4-FFF2-40B4-BE49-F238E27FC236}">
                <a16:creationId xmlns:a16="http://schemas.microsoft.com/office/drawing/2014/main" id="{62B76081-ACD9-9B73-7814-4EE1DEDBA7B5}"/>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4" name="Rezervirano mjesto datuma 3">
            <a:extLst>
              <a:ext uri="{FF2B5EF4-FFF2-40B4-BE49-F238E27FC236}">
                <a16:creationId xmlns:a16="http://schemas.microsoft.com/office/drawing/2014/main" id="{538550C6-E5C4-72C3-E250-20F0539E852F}"/>
              </a:ext>
            </a:extLst>
          </p:cNvPr>
          <p:cNvSpPr>
            <a:spLocks noGrp="1"/>
          </p:cNvSpPr>
          <p:nvPr>
            <p:ph type="dt" sz="half" idx="10"/>
          </p:nvPr>
        </p:nvSpPr>
        <p:spPr/>
        <p:txBody>
          <a:bodyPr/>
          <a:lstStyle/>
          <a:p>
            <a:fld id="{DB1869B6-2889-41DA-BABE-DFAF791B5D59}" type="datetimeFigureOut">
              <a:rPr lang="en-US" smtClean="0"/>
              <a:t>4/14/2024</a:t>
            </a:fld>
            <a:endParaRPr lang="en-US"/>
          </a:p>
        </p:txBody>
      </p:sp>
      <p:sp>
        <p:nvSpPr>
          <p:cNvPr id="5" name="Rezervirano mjesto podnožja 4">
            <a:extLst>
              <a:ext uri="{FF2B5EF4-FFF2-40B4-BE49-F238E27FC236}">
                <a16:creationId xmlns:a16="http://schemas.microsoft.com/office/drawing/2014/main" id="{CB2F8F6F-D925-49FB-2DD0-E99C1C90AABE}"/>
              </a:ext>
            </a:extLst>
          </p:cNvPr>
          <p:cNvSpPr>
            <a:spLocks noGrp="1"/>
          </p:cNvSpPr>
          <p:nvPr>
            <p:ph type="ftr" sz="quarter" idx="11"/>
          </p:nvPr>
        </p:nvSpPr>
        <p:spPr/>
        <p:txBody>
          <a:bodyPr/>
          <a:lstStyle/>
          <a:p>
            <a:endParaRPr lang="en-US"/>
          </a:p>
        </p:txBody>
      </p:sp>
      <p:sp>
        <p:nvSpPr>
          <p:cNvPr id="6" name="Rezervirano mjesto broja slajda 5">
            <a:extLst>
              <a:ext uri="{FF2B5EF4-FFF2-40B4-BE49-F238E27FC236}">
                <a16:creationId xmlns:a16="http://schemas.microsoft.com/office/drawing/2014/main" id="{4F64709C-2FA3-C4E6-D7CE-2FA897F30A1C}"/>
              </a:ext>
            </a:extLst>
          </p:cNvPr>
          <p:cNvSpPr>
            <a:spLocks noGrp="1"/>
          </p:cNvSpPr>
          <p:nvPr>
            <p:ph type="sldNum" sz="quarter" idx="12"/>
          </p:nvPr>
        </p:nvSpPr>
        <p:spPr/>
        <p:txBody>
          <a:bodyPr/>
          <a:lstStyle/>
          <a:p>
            <a:fld id="{C32CE35E-2D92-41EE-9E49-D2A0FB17FE2D}" type="slidenum">
              <a:rPr lang="en-US" smtClean="0"/>
              <a:t>‹#›</a:t>
            </a:fld>
            <a:endParaRPr lang="en-US"/>
          </a:p>
        </p:txBody>
      </p:sp>
    </p:spTree>
    <p:extLst>
      <p:ext uri="{BB962C8B-B14F-4D97-AF65-F5344CB8AC3E}">
        <p14:creationId xmlns:p14="http://schemas.microsoft.com/office/powerpoint/2010/main" val="2052729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B648930-6F84-3234-90C9-7F86F1429E3A}"/>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endParaRPr lang="en-US"/>
          </a:p>
        </p:txBody>
      </p:sp>
      <p:sp>
        <p:nvSpPr>
          <p:cNvPr id="3" name="Rezervirano mjesto teksta 2">
            <a:extLst>
              <a:ext uri="{FF2B5EF4-FFF2-40B4-BE49-F238E27FC236}">
                <a16:creationId xmlns:a16="http://schemas.microsoft.com/office/drawing/2014/main" id="{FBF6F265-927E-0244-580C-BF2B5EBFFFC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id="{9C0D5105-C208-9690-6EB1-2415E6340274}"/>
              </a:ext>
            </a:extLst>
          </p:cNvPr>
          <p:cNvSpPr>
            <a:spLocks noGrp="1"/>
          </p:cNvSpPr>
          <p:nvPr>
            <p:ph type="dt" sz="half" idx="10"/>
          </p:nvPr>
        </p:nvSpPr>
        <p:spPr/>
        <p:txBody>
          <a:bodyPr/>
          <a:lstStyle/>
          <a:p>
            <a:fld id="{DB1869B6-2889-41DA-BABE-DFAF791B5D59}" type="datetimeFigureOut">
              <a:rPr lang="en-US" smtClean="0"/>
              <a:t>4/14/2024</a:t>
            </a:fld>
            <a:endParaRPr lang="en-US"/>
          </a:p>
        </p:txBody>
      </p:sp>
      <p:sp>
        <p:nvSpPr>
          <p:cNvPr id="5" name="Rezervirano mjesto podnožja 4">
            <a:extLst>
              <a:ext uri="{FF2B5EF4-FFF2-40B4-BE49-F238E27FC236}">
                <a16:creationId xmlns:a16="http://schemas.microsoft.com/office/drawing/2014/main" id="{5657B822-7B01-213A-1C94-7A3C6571A9C5}"/>
              </a:ext>
            </a:extLst>
          </p:cNvPr>
          <p:cNvSpPr>
            <a:spLocks noGrp="1"/>
          </p:cNvSpPr>
          <p:nvPr>
            <p:ph type="ftr" sz="quarter" idx="11"/>
          </p:nvPr>
        </p:nvSpPr>
        <p:spPr/>
        <p:txBody>
          <a:bodyPr/>
          <a:lstStyle/>
          <a:p>
            <a:endParaRPr lang="en-US"/>
          </a:p>
        </p:txBody>
      </p:sp>
      <p:sp>
        <p:nvSpPr>
          <p:cNvPr id="6" name="Rezervirano mjesto broja slajda 5">
            <a:extLst>
              <a:ext uri="{FF2B5EF4-FFF2-40B4-BE49-F238E27FC236}">
                <a16:creationId xmlns:a16="http://schemas.microsoft.com/office/drawing/2014/main" id="{C7CDACC5-7DE9-3CBD-7374-FAFB412CFD30}"/>
              </a:ext>
            </a:extLst>
          </p:cNvPr>
          <p:cNvSpPr>
            <a:spLocks noGrp="1"/>
          </p:cNvSpPr>
          <p:nvPr>
            <p:ph type="sldNum" sz="quarter" idx="12"/>
          </p:nvPr>
        </p:nvSpPr>
        <p:spPr/>
        <p:txBody>
          <a:bodyPr/>
          <a:lstStyle/>
          <a:p>
            <a:fld id="{C32CE35E-2D92-41EE-9E49-D2A0FB17FE2D}" type="slidenum">
              <a:rPr lang="en-US" smtClean="0"/>
              <a:t>‹#›</a:t>
            </a:fld>
            <a:endParaRPr lang="en-US"/>
          </a:p>
        </p:txBody>
      </p:sp>
    </p:spTree>
    <p:extLst>
      <p:ext uri="{BB962C8B-B14F-4D97-AF65-F5344CB8AC3E}">
        <p14:creationId xmlns:p14="http://schemas.microsoft.com/office/powerpoint/2010/main" val="2283076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D3A715F-B040-2BF4-F75E-814D67A040A2}"/>
              </a:ext>
            </a:extLst>
          </p:cNvPr>
          <p:cNvSpPr>
            <a:spLocks noGrp="1"/>
          </p:cNvSpPr>
          <p:nvPr>
            <p:ph type="title"/>
          </p:nvPr>
        </p:nvSpPr>
        <p:spPr/>
        <p:txBody>
          <a:bodyPr/>
          <a:lstStyle/>
          <a:p>
            <a:r>
              <a:rPr lang="hr-HR"/>
              <a:t>Kliknite da biste uredili stil naslova matrice</a:t>
            </a:r>
            <a:endParaRPr lang="en-US"/>
          </a:p>
        </p:txBody>
      </p:sp>
      <p:sp>
        <p:nvSpPr>
          <p:cNvPr id="3" name="Rezervirano mjesto sadržaja 2">
            <a:extLst>
              <a:ext uri="{FF2B5EF4-FFF2-40B4-BE49-F238E27FC236}">
                <a16:creationId xmlns:a16="http://schemas.microsoft.com/office/drawing/2014/main" id="{ABCD6B23-91C7-C428-A58A-67FB8730D60E}"/>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4" name="Rezervirano mjesto sadržaja 3">
            <a:extLst>
              <a:ext uri="{FF2B5EF4-FFF2-40B4-BE49-F238E27FC236}">
                <a16:creationId xmlns:a16="http://schemas.microsoft.com/office/drawing/2014/main" id="{9AAC8CD9-D9AA-58D9-52F5-48858DFBF6B5}"/>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5" name="Rezervirano mjesto datuma 4">
            <a:extLst>
              <a:ext uri="{FF2B5EF4-FFF2-40B4-BE49-F238E27FC236}">
                <a16:creationId xmlns:a16="http://schemas.microsoft.com/office/drawing/2014/main" id="{E0C3AD5A-7974-A0DF-CCF4-8FDBC979B06C}"/>
              </a:ext>
            </a:extLst>
          </p:cNvPr>
          <p:cNvSpPr>
            <a:spLocks noGrp="1"/>
          </p:cNvSpPr>
          <p:nvPr>
            <p:ph type="dt" sz="half" idx="10"/>
          </p:nvPr>
        </p:nvSpPr>
        <p:spPr/>
        <p:txBody>
          <a:bodyPr/>
          <a:lstStyle/>
          <a:p>
            <a:fld id="{DB1869B6-2889-41DA-BABE-DFAF791B5D59}" type="datetimeFigureOut">
              <a:rPr lang="en-US" smtClean="0"/>
              <a:t>4/14/2024</a:t>
            </a:fld>
            <a:endParaRPr lang="en-US"/>
          </a:p>
        </p:txBody>
      </p:sp>
      <p:sp>
        <p:nvSpPr>
          <p:cNvPr id="6" name="Rezervirano mjesto podnožja 5">
            <a:extLst>
              <a:ext uri="{FF2B5EF4-FFF2-40B4-BE49-F238E27FC236}">
                <a16:creationId xmlns:a16="http://schemas.microsoft.com/office/drawing/2014/main" id="{849565F8-D125-E52F-2416-B88387802E14}"/>
              </a:ext>
            </a:extLst>
          </p:cNvPr>
          <p:cNvSpPr>
            <a:spLocks noGrp="1"/>
          </p:cNvSpPr>
          <p:nvPr>
            <p:ph type="ftr" sz="quarter" idx="11"/>
          </p:nvPr>
        </p:nvSpPr>
        <p:spPr/>
        <p:txBody>
          <a:bodyPr/>
          <a:lstStyle/>
          <a:p>
            <a:endParaRPr lang="en-US"/>
          </a:p>
        </p:txBody>
      </p:sp>
      <p:sp>
        <p:nvSpPr>
          <p:cNvPr id="7" name="Rezervirano mjesto broja slajda 6">
            <a:extLst>
              <a:ext uri="{FF2B5EF4-FFF2-40B4-BE49-F238E27FC236}">
                <a16:creationId xmlns:a16="http://schemas.microsoft.com/office/drawing/2014/main" id="{BED21988-FACF-527A-4E6F-5961F6185E12}"/>
              </a:ext>
            </a:extLst>
          </p:cNvPr>
          <p:cNvSpPr>
            <a:spLocks noGrp="1"/>
          </p:cNvSpPr>
          <p:nvPr>
            <p:ph type="sldNum" sz="quarter" idx="12"/>
          </p:nvPr>
        </p:nvSpPr>
        <p:spPr/>
        <p:txBody>
          <a:bodyPr/>
          <a:lstStyle/>
          <a:p>
            <a:fld id="{C32CE35E-2D92-41EE-9E49-D2A0FB17FE2D}" type="slidenum">
              <a:rPr lang="en-US" smtClean="0"/>
              <a:t>‹#›</a:t>
            </a:fld>
            <a:endParaRPr lang="en-US"/>
          </a:p>
        </p:txBody>
      </p:sp>
    </p:spTree>
    <p:extLst>
      <p:ext uri="{BB962C8B-B14F-4D97-AF65-F5344CB8AC3E}">
        <p14:creationId xmlns:p14="http://schemas.microsoft.com/office/powerpoint/2010/main" val="2888893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976181-FD89-FFBF-1E29-54635CB74315}"/>
              </a:ext>
            </a:extLst>
          </p:cNvPr>
          <p:cNvSpPr>
            <a:spLocks noGrp="1"/>
          </p:cNvSpPr>
          <p:nvPr>
            <p:ph type="title"/>
          </p:nvPr>
        </p:nvSpPr>
        <p:spPr>
          <a:xfrm>
            <a:off x="839788" y="365125"/>
            <a:ext cx="10515600" cy="1325563"/>
          </a:xfrm>
        </p:spPr>
        <p:txBody>
          <a:bodyPr/>
          <a:lstStyle/>
          <a:p>
            <a:r>
              <a:rPr lang="hr-HR"/>
              <a:t>Kliknite da biste uredili stil naslova matrice</a:t>
            </a:r>
            <a:endParaRPr lang="en-US"/>
          </a:p>
        </p:txBody>
      </p:sp>
      <p:sp>
        <p:nvSpPr>
          <p:cNvPr id="3" name="Rezervirano mjesto teksta 2">
            <a:extLst>
              <a:ext uri="{FF2B5EF4-FFF2-40B4-BE49-F238E27FC236}">
                <a16:creationId xmlns:a16="http://schemas.microsoft.com/office/drawing/2014/main" id="{9F84A988-9D93-197C-9DB4-6E71952BBB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id="{709728FB-7227-2536-312A-1FB421CB6D2E}"/>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5" name="Rezervirano mjesto teksta 4">
            <a:extLst>
              <a:ext uri="{FF2B5EF4-FFF2-40B4-BE49-F238E27FC236}">
                <a16:creationId xmlns:a16="http://schemas.microsoft.com/office/drawing/2014/main" id="{BDD44743-2672-2393-D0A5-4775C1BA4C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id="{48D51B44-9884-9468-DEEF-73512B189BAE}"/>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7" name="Rezervirano mjesto datuma 6">
            <a:extLst>
              <a:ext uri="{FF2B5EF4-FFF2-40B4-BE49-F238E27FC236}">
                <a16:creationId xmlns:a16="http://schemas.microsoft.com/office/drawing/2014/main" id="{2B775886-ABCE-79EA-F354-D51C50B8ADBA}"/>
              </a:ext>
            </a:extLst>
          </p:cNvPr>
          <p:cNvSpPr>
            <a:spLocks noGrp="1"/>
          </p:cNvSpPr>
          <p:nvPr>
            <p:ph type="dt" sz="half" idx="10"/>
          </p:nvPr>
        </p:nvSpPr>
        <p:spPr/>
        <p:txBody>
          <a:bodyPr/>
          <a:lstStyle/>
          <a:p>
            <a:fld id="{DB1869B6-2889-41DA-BABE-DFAF791B5D59}" type="datetimeFigureOut">
              <a:rPr lang="en-US" smtClean="0"/>
              <a:t>4/14/2024</a:t>
            </a:fld>
            <a:endParaRPr lang="en-US"/>
          </a:p>
        </p:txBody>
      </p:sp>
      <p:sp>
        <p:nvSpPr>
          <p:cNvPr id="8" name="Rezervirano mjesto podnožja 7">
            <a:extLst>
              <a:ext uri="{FF2B5EF4-FFF2-40B4-BE49-F238E27FC236}">
                <a16:creationId xmlns:a16="http://schemas.microsoft.com/office/drawing/2014/main" id="{4A59422F-7A4E-6B46-8B71-BE9B3228AC68}"/>
              </a:ext>
            </a:extLst>
          </p:cNvPr>
          <p:cNvSpPr>
            <a:spLocks noGrp="1"/>
          </p:cNvSpPr>
          <p:nvPr>
            <p:ph type="ftr" sz="quarter" idx="11"/>
          </p:nvPr>
        </p:nvSpPr>
        <p:spPr/>
        <p:txBody>
          <a:bodyPr/>
          <a:lstStyle/>
          <a:p>
            <a:endParaRPr lang="en-US"/>
          </a:p>
        </p:txBody>
      </p:sp>
      <p:sp>
        <p:nvSpPr>
          <p:cNvPr id="9" name="Rezervirano mjesto broja slajda 8">
            <a:extLst>
              <a:ext uri="{FF2B5EF4-FFF2-40B4-BE49-F238E27FC236}">
                <a16:creationId xmlns:a16="http://schemas.microsoft.com/office/drawing/2014/main" id="{10EDC39F-BED3-CF1B-FA5E-FBB5C3176B63}"/>
              </a:ext>
            </a:extLst>
          </p:cNvPr>
          <p:cNvSpPr>
            <a:spLocks noGrp="1"/>
          </p:cNvSpPr>
          <p:nvPr>
            <p:ph type="sldNum" sz="quarter" idx="12"/>
          </p:nvPr>
        </p:nvSpPr>
        <p:spPr/>
        <p:txBody>
          <a:bodyPr/>
          <a:lstStyle/>
          <a:p>
            <a:fld id="{C32CE35E-2D92-41EE-9E49-D2A0FB17FE2D}" type="slidenum">
              <a:rPr lang="en-US" smtClean="0"/>
              <a:t>‹#›</a:t>
            </a:fld>
            <a:endParaRPr lang="en-US"/>
          </a:p>
        </p:txBody>
      </p:sp>
    </p:spTree>
    <p:extLst>
      <p:ext uri="{BB962C8B-B14F-4D97-AF65-F5344CB8AC3E}">
        <p14:creationId xmlns:p14="http://schemas.microsoft.com/office/powerpoint/2010/main" val="3162424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8037D05-458D-5A28-14E4-00300E5304F2}"/>
              </a:ext>
            </a:extLst>
          </p:cNvPr>
          <p:cNvSpPr>
            <a:spLocks noGrp="1"/>
          </p:cNvSpPr>
          <p:nvPr>
            <p:ph type="title"/>
          </p:nvPr>
        </p:nvSpPr>
        <p:spPr/>
        <p:txBody>
          <a:bodyPr/>
          <a:lstStyle/>
          <a:p>
            <a:r>
              <a:rPr lang="hr-HR"/>
              <a:t>Kliknite da biste uredili stil naslova matrice</a:t>
            </a:r>
            <a:endParaRPr lang="en-US"/>
          </a:p>
        </p:txBody>
      </p:sp>
      <p:sp>
        <p:nvSpPr>
          <p:cNvPr id="3" name="Rezervirano mjesto datuma 2">
            <a:extLst>
              <a:ext uri="{FF2B5EF4-FFF2-40B4-BE49-F238E27FC236}">
                <a16:creationId xmlns:a16="http://schemas.microsoft.com/office/drawing/2014/main" id="{7F2B624E-EFED-DAA2-E344-87C6C8071920}"/>
              </a:ext>
            </a:extLst>
          </p:cNvPr>
          <p:cNvSpPr>
            <a:spLocks noGrp="1"/>
          </p:cNvSpPr>
          <p:nvPr>
            <p:ph type="dt" sz="half" idx="10"/>
          </p:nvPr>
        </p:nvSpPr>
        <p:spPr/>
        <p:txBody>
          <a:bodyPr/>
          <a:lstStyle/>
          <a:p>
            <a:fld id="{DB1869B6-2889-41DA-BABE-DFAF791B5D59}" type="datetimeFigureOut">
              <a:rPr lang="en-US" smtClean="0"/>
              <a:t>4/14/2024</a:t>
            </a:fld>
            <a:endParaRPr lang="en-US"/>
          </a:p>
        </p:txBody>
      </p:sp>
      <p:sp>
        <p:nvSpPr>
          <p:cNvPr id="4" name="Rezervirano mjesto podnožja 3">
            <a:extLst>
              <a:ext uri="{FF2B5EF4-FFF2-40B4-BE49-F238E27FC236}">
                <a16:creationId xmlns:a16="http://schemas.microsoft.com/office/drawing/2014/main" id="{9B2BC5DD-C007-423E-96B0-68F2D36997D4}"/>
              </a:ext>
            </a:extLst>
          </p:cNvPr>
          <p:cNvSpPr>
            <a:spLocks noGrp="1"/>
          </p:cNvSpPr>
          <p:nvPr>
            <p:ph type="ftr" sz="quarter" idx="11"/>
          </p:nvPr>
        </p:nvSpPr>
        <p:spPr/>
        <p:txBody>
          <a:bodyPr/>
          <a:lstStyle/>
          <a:p>
            <a:endParaRPr lang="en-US"/>
          </a:p>
        </p:txBody>
      </p:sp>
      <p:sp>
        <p:nvSpPr>
          <p:cNvPr id="5" name="Rezervirano mjesto broja slajda 4">
            <a:extLst>
              <a:ext uri="{FF2B5EF4-FFF2-40B4-BE49-F238E27FC236}">
                <a16:creationId xmlns:a16="http://schemas.microsoft.com/office/drawing/2014/main" id="{1D667189-7EB4-868D-1255-6E6E826996F9}"/>
              </a:ext>
            </a:extLst>
          </p:cNvPr>
          <p:cNvSpPr>
            <a:spLocks noGrp="1"/>
          </p:cNvSpPr>
          <p:nvPr>
            <p:ph type="sldNum" sz="quarter" idx="12"/>
          </p:nvPr>
        </p:nvSpPr>
        <p:spPr/>
        <p:txBody>
          <a:bodyPr/>
          <a:lstStyle/>
          <a:p>
            <a:fld id="{C32CE35E-2D92-41EE-9E49-D2A0FB17FE2D}" type="slidenum">
              <a:rPr lang="en-US" smtClean="0"/>
              <a:t>‹#›</a:t>
            </a:fld>
            <a:endParaRPr lang="en-US"/>
          </a:p>
        </p:txBody>
      </p:sp>
    </p:spTree>
    <p:extLst>
      <p:ext uri="{BB962C8B-B14F-4D97-AF65-F5344CB8AC3E}">
        <p14:creationId xmlns:p14="http://schemas.microsoft.com/office/powerpoint/2010/main" val="1283333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E4D0F746-5C1B-C733-9C22-F8291A1D2E74}"/>
              </a:ext>
            </a:extLst>
          </p:cNvPr>
          <p:cNvSpPr>
            <a:spLocks noGrp="1"/>
          </p:cNvSpPr>
          <p:nvPr>
            <p:ph type="dt" sz="half" idx="10"/>
          </p:nvPr>
        </p:nvSpPr>
        <p:spPr/>
        <p:txBody>
          <a:bodyPr/>
          <a:lstStyle/>
          <a:p>
            <a:fld id="{DB1869B6-2889-41DA-BABE-DFAF791B5D59}" type="datetimeFigureOut">
              <a:rPr lang="en-US" smtClean="0"/>
              <a:t>4/14/2024</a:t>
            </a:fld>
            <a:endParaRPr lang="en-US"/>
          </a:p>
        </p:txBody>
      </p:sp>
      <p:sp>
        <p:nvSpPr>
          <p:cNvPr id="3" name="Rezervirano mjesto podnožja 2">
            <a:extLst>
              <a:ext uri="{FF2B5EF4-FFF2-40B4-BE49-F238E27FC236}">
                <a16:creationId xmlns:a16="http://schemas.microsoft.com/office/drawing/2014/main" id="{9F32ADC8-4739-ECE5-F134-A512D6BE773C}"/>
              </a:ext>
            </a:extLst>
          </p:cNvPr>
          <p:cNvSpPr>
            <a:spLocks noGrp="1"/>
          </p:cNvSpPr>
          <p:nvPr>
            <p:ph type="ftr" sz="quarter" idx="11"/>
          </p:nvPr>
        </p:nvSpPr>
        <p:spPr/>
        <p:txBody>
          <a:bodyPr/>
          <a:lstStyle/>
          <a:p>
            <a:endParaRPr lang="en-US"/>
          </a:p>
        </p:txBody>
      </p:sp>
      <p:sp>
        <p:nvSpPr>
          <p:cNvPr id="4" name="Rezervirano mjesto broja slajda 3">
            <a:extLst>
              <a:ext uri="{FF2B5EF4-FFF2-40B4-BE49-F238E27FC236}">
                <a16:creationId xmlns:a16="http://schemas.microsoft.com/office/drawing/2014/main" id="{83D5DEC6-1BA6-7AB5-8751-CB67904FC2B0}"/>
              </a:ext>
            </a:extLst>
          </p:cNvPr>
          <p:cNvSpPr>
            <a:spLocks noGrp="1"/>
          </p:cNvSpPr>
          <p:nvPr>
            <p:ph type="sldNum" sz="quarter" idx="12"/>
          </p:nvPr>
        </p:nvSpPr>
        <p:spPr/>
        <p:txBody>
          <a:bodyPr/>
          <a:lstStyle/>
          <a:p>
            <a:fld id="{C32CE35E-2D92-41EE-9E49-D2A0FB17FE2D}" type="slidenum">
              <a:rPr lang="en-US" smtClean="0"/>
              <a:t>‹#›</a:t>
            </a:fld>
            <a:endParaRPr lang="en-US"/>
          </a:p>
        </p:txBody>
      </p:sp>
    </p:spTree>
    <p:extLst>
      <p:ext uri="{BB962C8B-B14F-4D97-AF65-F5344CB8AC3E}">
        <p14:creationId xmlns:p14="http://schemas.microsoft.com/office/powerpoint/2010/main" val="2050351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2B23A31-E792-356A-743A-F17AA3F4A4D8}"/>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endParaRPr lang="en-US"/>
          </a:p>
        </p:txBody>
      </p:sp>
      <p:sp>
        <p:nvSpPr>
          <p:cNvPr id="3" name="Rezervirano mjesto sadržaja 2">
            <a:extLst>
              <a:ext uri="{FF2B5EF4-FFF2-40B4-BE49-F238E27FC236}">
                <a16:creationId xmlns:a16="http://schemas.microsoft.com/office/drawing/2014/main" id="{21B10F3F-757B-1AE2-253A-5E85E8273E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4" name="Rezervirano mjesto teksta 3">
            <a:extLst>
              <a:ext uri="{FF2B5EF4-FFF2-40B4-BE49-F238E27FC236}">
                <a16:creationId xmlns:a16="http://schemas.microsoft.com/office/drawing/2014/main" id="{E90E8030-4C73-F0E3-7A4F-6E75901BA6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6E7BF468-FA85-FD6E-CEC5-D0361C3A9C6B}"/>
              </a:ext>
            </a:extLst>
          </p:cNvPr>
          <p:cNvSpPr>
            <a:spLocks noGrp="1"/>
          </p:cNvSpPr>
          <p:nvPr>
            <p:ph type="dt" sz="half" idx="10"/>
          </p:nvPr>
        </p:nvSpPr>
        <p:spPr/>
        <p:txBody>
          <a:bodyPr/>
          <a:lstStyle/>
          <a:p>
            <a:fld id="{DB1869B6-2889-41DA-BABE-DFAF791B5D59}" type="datetimeFigureOut">
              <a:rPr lang="en-US" smtClean="0"/>
              <a:t>4/14/2024</a:t>
            </a:fld>
            <a:endParaRPr lang="en-US"/>
          </a:p>
        </p:txBody>
      </p:sp>
      <p:sp>
        <p:nvSpPr>
          <p:cNvPr id="6" name="Rezervirano mjesto podnožja 5">
            <a:extLst>
              <a:ext uri="{FF2B5EF4-FFF2-40B4-BE49-F238E27FC236}">
                <a16:creationId xmlns:a16="http://schemas.microsoft.com/office/drawing/2014/main" id="{85E3D0A1-EF46-1929-5010-91BA41FC7B8D}"/>
              </a:ext>
            </a:extLst>
          </p:cNvPr>
          <p:cNvSpPr>
            <a:spLocks noGrp="1"/>
          </p:cNvSpPr>
          <p:nvPr>
            <p:ph type="ftr" sz="quarter" idx="11"/>
          </p:nvPr>
        </p:nvSpPr>
        <p:spPr/>
        <p:txBody>
          <a:bodyPr/>
          <a:lstStyle/>
          <a:p>
            <a:endParaRPr lang="en-US"/>
          </a:p>
        </p:txBody>
      </p:sp>
      <p:sp>
        <p:nvSpPr>
          <p:cNvPr id="7" name="Rezervirano mjesto broja slajda 6">
            <a:extLst>
              <a:ext uri="{FF2B5EF4-FFF2-40B4-BE49-F238E27FC236}">
                <a16:creationId xmlns:a16="http://schemas.microsoft.com/office/drawing/2014/main" id="{1DF807DD-85A1-A892-EF60-1CD60E3F5EAD}"/>
              </a:ext>
            </a:extLst>
          </p:cNvPr>
          <p:cNvSpPr>
            <a:spLocks noGrp="1"/>
          </p:cNvSpPr>
          <p:nvPr>
            <p:ph type="sldNum" sz="quarter" idx="12"/>
          </p:nvPr>
        </p:nvSpPr>
        <p:spPr/>
        <p:txBody>
          <a:bodyPr/>
          <a:lstStyle/>
          <a:p>
            <a:fld id="{C32CE35E-2D92-41EE-9E49-D2A0FB17FE2D}" type="slidenum">
              <a:rPr lang="en-US" smtClean="0"/>
              <a:t>‹#›</a:t>
            </a:fld>
            <a:endParaRPr lang="en-US"/>
          </a:p>
        </p:txBody>
      </p:sp>
    </p:spTree>
    <p:extLst>
      <p:ext uri="{BB962C8B-B14F-4D97-AF65-F5344CB8AC3E}">
        <p14:creationId xmlns:p14="http://schemas.microsoft.com/office/powerpoint/2010/main" val="38612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B616E02-B029-50EA-D14C-FF80A1871609}"/>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endParaRPr lang="en-US"/>
          </a:p>
        </p:txBody>
      </p:sp>
      <p:sp>
        <p:nvSpPr>
          <p:cNvPr id="3" name="Rezervirano mjesto slike 2">
            <a:extLst>
              <a:ext uri="{FF2B5EF4-FFF2-40B4-BE49-F238E27FC236}">
                <a16:creationId xmlns:a16="http://schemas.microsoft.com/office/drawing/2014/main" id="{0867BA70-C0A8-8E53-C99D-806825A751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Rezervirano mjesto teksta 3">
            <a:extLst>
              <a:ext uri="{FF2B5EF4-FFF2-40B4-BE49-F238E27FC236}">
                <a16:creationId xmlns:a16="http://schemas.microsoft.com/office/drawing/2014/main" id="{7B0D321E-1BF0-0CCC-F087-10F46F146B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2E40CB5F-D84E-06DA-1153-E066E1B09F97}"/>
              </a:ext>
            </a:extLst>
          </p:cNvPr>
          <p:cNvSpPr>
            <a:spLocks noGrp="1"/>
          </p:cNvSpPr>
          <p:nvPr>
            <p:ph type="dt" sz="half" idx="10"/>
          </p:nvPr>
        </p:nvSpPr>
        <p:spPr/>
        <p:txBody>
          <a:bodyPr/>
          <a:lstStyle/>
          <a:p>
            <a:fld id="{DB1869B6-2889-41DA-BABE-DFAF791B5D59}" type="datetimeFigureOut">
              <a:rPr lang="en-US" smtClean="0"/>
              <a:t>4/14/2024</a:t>
            </a:fld>
            <a:endParaRPr lang="en-US"/>
          </a:p>
        </p:txBody>
      </p:sp>
      <p:sp>
        <p:nvSpPr>
          <p:cNvPr id="6" name="Rezervirano mjesto podnožja 5">
            <a:extLst>
              <a:ext uri="{FF2B5EF4-FFF2-40B4-BE49-F238E27FC236}">
                <a16:creationId xmlns:a16="http://schemas.microsoft.com/office/drawing/2014/main" id="{90DB1828-FD27-BE6F-C5C1-EA1E1A3B3B93}"/>
              </a:ext>
            </a:extLst>
          </p:cNvPr>
          <p:cNvSpPr>
            <a:spLocks noGrp="1"/>
          </p:cNvSpPr>
          <p:nvPr>
            <p:ph type="ftr" sz="quarter" idx="11"/>
          </p:nvPr>
        </p:nvSpPr>
        <p:spPr/>
        <p:txBody>
          <a:bodyPr/>
          <a:lstStyle/>
          <a:p>
            <a:endParaRPr lang="en-US"/>
          </a:p>
        </p:txBody>
      </p:sp>
      <p:sp>
        <p:nvSpPr>
          <p:cNvPr id="7" name="Rezervirano mjesto broja slajda 6">
            <a:extLst>
              <a:ext uri="{FF2B5EF4-FFF2-40B4-BE49-F238E27FC236}">
                <a16:creationId xmlns:a16="http://schemas.microsoft.com/office/drawing/2014/main" id="{36652CA8-BE5F-D3E9-D231-BD54D19E82AA}"/>
              </a:ext>
            </a:extLst>
          </p:cNvPr>
          <p:cNvSpPr>
            <a:spLocks noGrp="1"/>
          </p:cNvSpPr>
          <p:nvPr>
            <p:ph type="sldNum" sz="quarter" idx="12"/>
          </p:nvPr>
        </p:nvSpPr>
        <p:spPr/>
        <p:txBody>
          <a:bodyPr/>
          <a:lstStyle/>
          <a:p>
            <a:fld id="{C32CE35E-2D92-41EE-9E49-D2A0FB17FE2D}" type="slidenum">
              <a:rPr lang="en-US" smtClean="0"/>
              <a:t>‹#›</a:t>
            </a:fld>
            <a:endParaRPr lang="en-US"/>
          </a:p>
        </p:txBody>
      </p:sp>
    </p:spTree>
    <p:extLst>
      <p:ext uri="{BB962C8B-B14F-4D97-AF65-F5344CB8AC3E}">
        <p14:creationId xmlns:p14="http://schemas.microsoft.com/office/powerpoint/2010/main" val="2027634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C7C92FD6-F94F-D417-ADC5-A2A5C4873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endParaRPr lang="en-US"/>
          </a:p>
        </p:txBody>
      </p:sp>
      <p:sp>
        <p:nvSpPr>
          <p:cNvPr id="3" name="Rezervirano mjesto teksta 2">
            <a:extLst>
              <a:ext uri="{FF2B5EF4-FFF2-40B4-BE49-F238E27FC236}">
                <a16:creationId xmlns:a16="http://schemas.microsoft.com/office/drawing/2014/main" id="{D1E8EB4D-D76A-F331-46D2-F7EBB9E05F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4" name="Rezervirano mjesto datuma 3">
            <a:extLst>
              <a:ext uri="{FF2B5EF4-FFF2-40B4-BE49-F238E27FC236}">
                <a16:creationId xmlns:a16="http://schemas.microsoft.com/office/drawing/2014/main" id="{2BB41ECD-E0B6-C855-2535-71B2B63593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B1869B6-2889-41DA-BABE-DFAF791B5D59}" type="datetimeFigureOut">
              <a:rPr lang="en-US" smtClean="0"/>
              <a:t>4/14/2024</a:t>
            </a:fld>
            <a:endParaRPr lang="en-US"/>
          </a:p>
        </p:txBody>
      </p:sp>
      <p:sp>
        <p:nvSpPr>
          <p:cNvPr id="5" name="Rezervirano mjesto podnožja 4">
            <a:extLst>
              <a:ext uri="{FF2B5EF4-FFF2-40B4-BE49-F238E27FC236}">
                <a16:creationId xmlns:a16="http://schemas.microsoft.com/office/drawing/2014/main" id="{9DC228A4-9D84-AF7F-B6C8-ACBEF75DA7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Rezervirano mjesto broja slajda 5">
            <a:extLst>
              <a:ext uri="{FF2B5EF4-FFF2-40B4-BE49-F238E27FC236}">
                <a16:creationId xmlns:a16="http://schemas.microsoft.com/office/drawing/2014/main" id="{A18F2772-10BF-F8E2-68B4-0945628678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32CE35E-2D92-41EE-9E49-D2A0FB17FE2D}" type="slidenum">
              <a:rPr lang="en-US" smtClean="0"/>
              <a:t>‹#›</a:t>
            </a:fld>
            <a:endParaRPr lang="en-US"/>
          </a:p>
        </p:txBody>
      </p:sp>
    </p:spTree>
    <p:extLst>
      <p:ext uri="{BB962C8B-B14F-4D97-AF65-F5344CB8AC3E}">
        <p14:creationId xmlns:p14="http://schemas.microsoft.com/office/powerpoint/2010/main" val="3771730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monika.pazur@ufzg.hr"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utnik 2"/>
          <p:cNvSpPr/>
          <p:nvPr/>
        </p:nvSpPr>
        <p:spPr>
          <a:xfrm>
            <a:off x="2890962" y="2408612"/>
            <a:ext cx="6550013" cy="1487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Components of an inclusive, democratic culture in pedagogical practice of Early Childhood Education and Care Teachers in Croatia</a:t>
            </a:r>
            <a:endParaRPr lang="hr-HR" sz="2800" dirty="0">
              <a:solidFill>
                <a:schemeClr val="accent5">
                  <a:lumMod val="75000"/>
                </a:schemeClr>
              </a:solidFill>
              <a:latin typeface="Cambria" panose="02040503050406030204" pitchFamily="18" charset="0"/>
              <a:ea typeface="Cambria" panose="02040503050406030204" pitchFamily="18" charset="0"/>
            </a:endParaRPr>
          </a:p>
        </p:txBody>
      </p:sp>
      <p:sp>
        <p:nvSpPr>
          <p:cNvPr id="4" name="Pravokutnik 3"/>
          <p:cNvSpPr/>
          <p:nvPr/>
        </p:nvSpPr>
        <p:spPr>
          <a:xfrm>
            <a:off x="3296314" y="4170577"/>
            <a:ext cx="6550013" cy="1487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Monika Pažur, Faculty of Teacher Education, University of Zagreb</a:t>
            </a:r>
            <a:endParaRPr lang="hr-HR"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u="none" strike="noStrike" dirty="0">
                <a:solidFill>
                  <a:schemeClr val="accent5">
                    <a:lumMod val="75000"/>
                  </a:schemeClr>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Sandra </a:t>
            </a:r>
            <a:r>
              <a:rPr lang="en-US" u="none" strike="noStrike" dirty="0" err="1">
                <a:solidFill>
                  <a:schemeClr val="accent5">
                    <a:lumMod val="75000"/>
                  </a:schemeClr>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Antulić</a:t>
            </a:r>
            <a:r>
              <a:rPr lang="en-US" u="none" strike="noStrike" dirty="0">
                <a:solidFill>
                  <a:schemeClr val="accent5">
                    <a:lumMod val="75000"/>
                  </a:schemeClr>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r>
              <a:rPr lang="en-US" u="none" strike="noStrike" dirty="0" err="1">
                <a:solidFill>
                  <a:schemeClr val="accent5">
                    <a:lumMod val="75000"/>
                  </a:schemeClr>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Majcen</a:t>
            </a:r>
            <a:r>
              <a:rPr lang="en-US" u="none" strike="noStrike" dirty="0">
                <a:solidFill>
                  <a:schemeClr val="accent5">
                    <a:lumMod val="75000"/>
                  </a:schemeClr>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Institute for Social Research in Zagreb</a:t>
            </a:r>
            <a:endParaRPr lang="en-US" dirty="0">
              <a:solidFill>
                <a:schemeClr val="accent5">
                  <a:lumMod val="75000"/>
                </a:schemeClr>
              </a:solidFill>
            </a:endParaRPr>
          </a:p>
        </p:txBody>
      </p:sp>
      <p:sp>
        <p:nvSpPr>
          <p:cNvPr id="6" name="Rezervirano mjesto podnožja 4"/>
          <p:cNvSpPr>
            <a:spLocks noGrp="1"/>
          </p:cNvSpPr>
          <p:nvPr>
            <p:ph type="ftr" sz="quarter" idx="11"/>
          </p:nvPr>
        </p:nvSpPr>
        <p:spPr>
          <a:xfrm>
            <a:off x="1944901" y="6342898"/>
            <a:ext cx="8437562" cy="365125"/>
          </a:xfrm>
        </p:spPr>
        <p:txBody>
          <a:bodyPr/>
          <a:lstStyle/>
          <a:p>
            <a:r>
              <a:rPr lang="pl-PL" sz="1600" dirty="0">
                <a:solidFill>
                  <a:schemeClr val="tx2">
                    <a:lumMod val="60000"/>
                    <a:lumOff val="40000"/>
                  </a:schemeClr>
                </a:solidFill>
                <a:latin typeface="Cambria" panose="02040503050406030204" pitchFamily="18" charset="0"/>
                <a:ea typeface="Cambria" panose="02040503050406030204" pitchFamily="18" charset="0"/>
              </a:rPr>
              <a:t>IAHRE Conference 19 April 2024, UCL London</a:t>
            </a:r>
            <a:endParaRPr lang="hr-HR" sz="1600" dirty="0">
              <a:solidFill>
                <a:schemeClr val="tx2">
                  <a:lumMod val="60000"/>
                  <a:lumOff val="40000"/>
                </a:schemeClr>
              </a:solidFill>
              <a:latin typeface="Cambria" panose="02040503050406030204" pitchFamily="18" charset="0"/>
              <a:ea typeface="Cambria" panose="02040503050406030204" pitchFamily="18" charset="0"/>
            </a:endParaRPr>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0369" y="332539"/>
            <a:ext cx="1985411" cy="935625"/>
          </a:xfrm>
          <a:prstGeom prst="rect">
            <a:avLst/>
          </a:prstGeom>
        </p:spPr>
      </p:pic>
      <p:pic>
        <p:nvPicPr>
          <p:cNvPr id="7" name="Slika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4901" y="258994"/>
            <a:ext cx="2862627" cy="1706966"/>
          </a:xfrm>
          <a:prstGeom prst="rect">
            <a:avLst/>
          </a:prstGeom>
        </p:spPr>
      </p:pic>
      <p:pic>
        <p:nvPicPr>
          <p:cNvPr id="8" name="Slika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0390" y="1360428"/>
            <a:ext cx="5059957" cy="464216"/>
          </a:xfrm>
          <a:prstGeom prst="rect">
            <a:avLst/>
          </a:prstGeom>
        </p:spPr>
      </p:pic>
    </p:spTree>
    <p:extLst>
      <p:ext uri="{BB962C8B-B14F-4D97-AF65-F5344CB8AC3E}">
        <p14:creationId xmlns:p14="http://schemas.microsoft.com/office/powerpoint/2010/main" val="3413671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46FFCAE-7F17-4437-4DBC-9DEC7AA8CE9D}"/>
              </a:ext>
            </a:extLst>
          </p:cNvPr>
          <p:cNvSpPr>
            <a:spLocks noGrp="1"/>
          </p:cNvSpPr>
          <p:nvPr>
            <p:ph type="title"/>
          </p:nvPr>
        </p:nvSpPr>
        <p:spPr>
          <a:xfrm>
            <a:off x="743932" y="1213538"/>
            <a:ext cx="10515600" cy="718957"/>
          </a:xfrm>
        </p:spPr>
        <p:txBody>
          <a:bodyPr>
            <a:normAutofit fontScale="90000"/>
          </a:bodyPr>
          <a:lstStyle/>
          <a:p>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7" name="Slika 6">
            <a:extLst>
              <a:ext uri="{FF2B5EF4-FFF2-40B4-BE49-F238E27FC236}">
                <a16:creationId xmlns:a16="http://schemas.microsoft.com/office/drawing/2014/main" id="{B219EC58-FD99-2B10-5AD3-16130D8E4B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4870" y="74441"/>
            <a:ext cx="1577860" cy="649256"/>
          </a:xfrm>
          <a:prstGeom prst="rect">
            <a:avLst/>
          </a:prstGeom>
        </p:spPr>
      </p:pic>
      <p:pic>
        <p:nvPicPr>
          <p:cNvPr id="8" name="Slika 7">
            <a:extLst>
              <a:ext uri="{FF2B5EF4-FFF2-40B4-BE49-F238E27FC236}">
                <a16:creationId xmlns:a16="http://schemas.microsoft.com/office/drawing/2014/main" id="{6CF7B00F-8BD5-4F25-D792-3AB0A34719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08" y="-1"/>
            <a:ext cx="1682832" cy="793035"/>
          </a:xfrm>
          <a:prstGeom prst="rect">
            <a:avLst/>
          </a:prstGeom>
        </p:spPr>
      </p:pic>
      <p:sp>
        <p:nvSpPr>
          <p:cNvPr id="9" name="Naslov 1">
            <a:extLst>
              <a:ext uri="{FF2B5EF4-FFF2-40B4-BE49-F238E27FC236}">
                <a16:creationId xmlns:a16="http://schemas.microsoft.com/office/drawing/2014/main" id="{4E204FD3-2F43-1F5C-B507-EF2B369554C8}"/>
              </a:ext>
            </a:extLst>
          </p:cNvPr>
          <p:cNvSpPr txBox="1">
            <a:spLocks/>
          </p:cNvSpPr>
          <p:nvPr/>
        </p:nvSpPr>
        <p:spPr>
          <a:xfrm>
            <a:off x="2187019" y="169750"/>
            <a:ext cx="7532016" cy="98625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28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Democratic culture and inclusion through inclusive learning environments </a:t>
            </a:r>
            <a:endParaRPr lang="en-US" sz="28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Rezervirano mjesto sadržaja 3">
            <a:extLst>
              <a:ext uri="{FF2B5EF4-FFF2-40B4-BE49-F238E27FC236}">
                <a16:creationId xmlns:a16="http://schemas.microsoft.com/office/drawing/2014/main" id="{4A63A847-5149-9266-139B-17BFCA9C7E87}"/>
              </a:ext>
            </a:extLst>
          </p:cNvPr>
          <p:cNvGraphicFramePr>
            <a:graphicFrameLocks noGrp="1"/>
          </p:cNvGraphicFramePr>
          <p:nvPr>
            <p:ph idx="1"/>
            <p:extLst>
              <p:ext uri="{D42A27DB-BD31-4B8C-83A1-F6EECF244321}">
                <p14:modId xmlns:p14="http://schemas.microsoft.com/office/powerpoint/2010/main" val="201071710"/>
              </p:ext>
            </p:extLst>
          </p:nvPr>
        </p:nvGraphicFramePr>
        <p:xfrm>
          <a:off x="19508" y="1282874"/>
          <a:ext cx="12172492" cy="5330890"/>
        </p:xfrm>
        <a:graphic>
          <a:graphicData uri="http://schemas.openxmlformats.org/drawingml/2006/table">
            <a:tbl>
              <a:tblPr firstRow="1" firstCol="1" bandRow="1">
                <a:tableStyleId>{BC89EF96-8CEA-46FF-86C4-4CE0E7609802}</a:tableStyleId>
              </a:tblPr>
              <a:tblGrid>
                <a:gridCol w="1564195">
                  <a:extLst>
                    <a:ext uri="{9D8B030D-6E8A-4147-A177-3AD203B41FA5}">
                      <a16:colId xmlns:a16="http://schemas.microsoft.com/office/drawing/2014/main" val="3708935166"/>
                    </a:ext>
                  </a:extLst>
                </a:gridCol>
                <a:gridCol w="2102177">
                  <a:extLst>
                    <a:ext uri="{9D8B030D-6E8A-4147-A177-3AD203B41FA5}">
                      <a16:colId xmlns:a16="http://schemas.microsoft.com/office/drawing/2014/main" val="1037768439"/>
                    </a:ext>
                  </a:extLst>
                </a:gridCol>
                <a:gridCol w="8506120">
                  <a:extLst>
                    <a:ext uri="{9D8B030D-6E8A-4147-A177-3AD203B41FA5}">
                      <a16:colId xmlns:a16="http://schemas.microsoft.com/office/drawing/2014/main" val="2215655640"/>
                    </a:ext>
                  </a:extLst>
                </a:gridCol>
              </a:tblGrid>
              <a:tr h="291177">
                <a:tc>
                  <a:txBody>
                    <a:bodyPr/>
                    <a:lstStyle/>
                    <a:p>
                      <a:pPr algn="just">
                        <a:lnSpc>
                          <a:spcPct val="115000"/>
                        </a:lnSpc>
                        <a:spcAft>
                          <a:spcPts val="800"/>
                        </a:spcAft>
                      </a:pPr>
                      <a:r>
                        <a:rPr lang="en-GB" sz="1800">
                          <a:effectLst/>
                        </a:rPr>
                        <a:t>Category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800" dirty="0">
                          <a:effectLst/>
                        </a:rPr>
                        <a:t>Code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n-GB" sz="1800">
                          <a:effectLst/>
                        </a:rPr>
                        <a:t>Example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549768"/>
                  </a:ext>
                </a:extLst>
              </a:tr>
              <a:tr h="1293089">
                <a:tc rowSpan="2">
                  <a:txBody>
                    <a:bodyPr/>
                    <a:lstStyle/>
                    <a:p>
                      <a:pPr algn="ctr">
                        <a:lnSpc>
                          <a:spcPct val="115000"/>
                        </a:lnSpc>
                        <a:spcAft>
                          <a:spcPts val="800"/>
                        </a:spcAft>
                      </a:pPr>
                      <a:r>
                        <a:rPr lang="en-GB" sz="1800" dirty="0">
                          <a:effectLst/>
                        </a:rPr>
                        <a:t>The level of a learning environment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1800" dirty="0">
                          <a:effectLst/>
                        </a:rPr>
                        <a:t>Physical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800"/>
                        </a:spcAft>
                      </a:pPr>
                      <a:r>
                        <a:rPr lang="en-GB" sz="1800" i="1" dirty="0">
                          <a:effectLst/>
                        </a:rPr>
                        <a:t>´…we agree on which centres there will be in our playroom …we monitor children in some activities and if something happens that make us realize some interest of a child or a group of children, we adjust psychical surroundings to them in a week or two`</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2422448"/>
                  </a:ext>
                </a:extLst>
              </a:tr>
              <a:tr h="931463">
                <a:tc vMerge="1">
                  <a:txBody>
                    <a:bodyPr/>
                    <a:lstStyle/>
                    <a:p>
                      <a:endParaRPr lang="en-US"/>
                    </a:p>
                  </a:txBody>
                  <a:tcPr/>
                </a:tc>
                <a:tc>
                  <a:txBody>
                    <a:bodyPr/>
                    <a:lstStyle/>
                    <a:p>
                      <a:pPr algn="ctr">
                        <a:lnSpc>
                          <a:spcPct val="115000"/>
                        </a:lnSpc>
                        <a:spcAft>
                          <a:spcPts val="800"/>
                        </a:spcAft>
                      </a:pPr>
                      <a:r>
                        <a:rPr lang="en-GB" sz="1800" dirty="0">
                          <a:effectLst/>
                        </a:rPr>
                        <a:t>Social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800"/>
                        </a:spcAft>
                      </a:pPr>
                      <a:r>
                        <a:rPr lang="en-GB" sz="1800" i="1" dirty="0">
                          <a:effectLst/>
                        </a:rPr>
                        <a:t>´…very good for us are, those, circles when we talk with children. Mostly on Mondays we discuss: “where have you been, what did you do”. We discuss that…`</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3514903"/>
                  </a:ext>
                </a:extLst>
              </a:tr>
              <a:tr h="624514">
                <a:tc rowSpan="2">
                  <a:txBody>
                    <a:bodyPr/>
                    <a:lstStyle/>
                    <a:p>
                      <a:pPr algn="ctr">
                        <a:lnSpc>
                          <a:spcPct val="115000"/>
                        </a:lnSpc>
                        <a:spcAft>
                          <a:spcPts val="800"/>
                        </a:spcAft>
                      </a:pPr>
                      <a:r>
                        <a:rPr lang="en-GB" sz="1800" dirty="0">
                          <a:effectLst/>
                        </a:rPr>
                        <a:t>Learning environment approach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1800" dirty="0">
                          <a:effectLst/>
                        </a:rPr>
                        <a:t>Individual support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800"/>
                        </a:spcAft>
                      </a:pPr>
                      <a:r>
                        <a:rPr lang="en-GB" sz="1800" i="1" dirty="0">
                          <a:effectLst/>
                        </a:rPr>
                        <a:t>´…we know that he likes to have some time alone, so we have created this space where a child can isolate himself…`</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3300605"/>
                  </a:ext>
                </a:extLst>
              </a:tr>
              <a:tr h="932170">
                <a:tc vMerge="1">
                  <a:txBody>
                    <a:bodyPr/>
                    <a:lstStyle/>
                    <a:p>
                      <a:endParaRPr lang="en-US"/>
                    </a:p>
                  </a:txBody>
                  <a:tcPr/>
                </a:tc>
                <a:tc>
                  <a:txBody>
                    <a:bodyPr/>
                    <a:lstStyle/>
                    <a:p>
                      <a:pPr algn="ctr">
                        <a:lnSpc>
                          <a:spcPct val="115000"/>
                        </a:lnSpc>
                        <a:spcAft>
                          <a:spcPts val="800"/>
                        </a:spcAft>
                      </a:pPr>
                      <a:r>
                        <a:rPr lang="en-GB" sz="1800" dirty="0">
                          <a:effectLst/>
                        </a:rPr>
                        <a:t>Whole group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800"/>
                        </a:spcAft>
                      </a:pPr>
                      <a:r>
                        <a:rPr lang="en-GB" sz="1800" i="1" dirty="0">
                          <a:effectLst/>
                        </a:rPr>
                        <a:t>´…through different symbolic games children can learn that diversity is normal, and learn that is important for everyone to have its opinion…` </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7937654"/>
                  </a:ext>
                </a:extLst>
              </a:tr>
              <a:tr h="625221">
                <a:tc rowSpan="2">
                  <a:txBody>
                    <a:bodyPr/>
                    <a:lstStyle/>
                    <a:p>
                      <a:pPr algn="ctr">
                        <a:lnSpc>
                          <a:spcPct val="115000"/>
                        </a:lnSpc>
                        <a:spcAft>
                          <a:spcPts val="800"/>
                        </a:spcAft>
                      </a:pPr>
                      <a:r>
                        <a:rPr lang="en-GB" sz="1800" dirty="0">
                          <a:effectLst/>
                        </a:rPr>
                        <a:t>Focus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1800" dirty="0">
                          <a:effectLst/>
                        </a:rPr>
                        <a:t>Directly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800"/>
                        </a:spcAft>
                      </a:pPr>
                      <a:r>
                        <a:rPr lang="en-GB" sz="1800" i="1" dirty="0">
                          <a:effectLst/>
                        </a:rPr>
                        <a:t>´…we encourage this child to be in the sensor room, and at least one hour a day play there…` </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7908249"/>
                  </a:ext>
                </a:extLst>
              </a:tr>
              <a:tr h="625221">
                <a:tc vMerge="1">
                  <a:txBody>
                    <a:bodyPr/>
                    <a:lstStyle/>
                    <a:p>
                      <a:endParaRPr lang="en-US"/>
                    </a:p>
                  </a:txBody>
                  <a:tcPr/>
                </a:tc>
                <a:tc>
                  <a:txBody>
                    <a:bodyPr/>
                    <a:lstStyle/>
                    <a:p>
                      <a:pPr algn="ctr">
                        <a:lnSpc>
                          <a:spcPct val="115000"/>
                        </a:lnSpc>
                        <a:spcAft>
                          <a:spcPts val="800"/>
                        </a:spcAft>
                      </a:pPr>
                      <a:r>
                        <a:rPr lang="en-GB" sz="1800" dirty="0">
                          <a:effectLst/>
                        </a:rPr>
                        <a:t>Indirectly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800"/>
                        </a:spcAft>
                      </a:pPr>
                      <a:r>
                        <a:rPr lang="en-GB" sz="1800" i="1" dirty="0">
                          <a:effectLst/>
                        </a:rPr>
                        <a:t>´…we encourage cooperative games within children, that will also help her to improve her language…` </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1046200"/>
                  </a:ext>
                </a:extLst>
              </a:tr>
            </a:tbl>
          </a:graphicData>
        </a:graphic>
      </p:graphicFrame>
    </p:spTree>
    <p:extLst>
      <p:ext uri="{BB962C8B-B14F-4D97-AF65-F5344CB8AC3E}">
        <p14:creationId xmlns:p14="http://schemas.microsoft.com/office/powerpoint/2010/main" val="4268312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46FFCAE-7F17-4437-4DBC-9DEC7AA8CE9D}"/>
              </a:ext>
            </a:extLst>
          </p:cNvPr>
          <p:cNvSpPr>
            <a:spLocks noGrp="1"/>
          </p:cNvSpPr>
          <p:nvPr>
            <p:ph type="title"/>
          </p:nvPr>
        </p:nvSpPr>
        <p:spPr>
          <a:xfrm>
            <a:off x="743932" y="1213538"/>
            <a:ext cx="10515600" cy="718957"/>
          </a:xfrm>
        </p:spPr>
        <p:txBody>
          <a:bodyPr>
            <a:normAutofit fontScale="90000"/>
          </a:bodyPr>
          <a:lstStyle/>
          <a:p>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7" name="Slika 6">
            <a:extLst>
              <a:ext uri="{FF2B5EF4-FFF2-40B4-BE49-F238E27FC236}">
                <a16:creationId xmlns:a16="http://schemas.microsoft.com/office/drawing/2014/main" id="{B219EC58-FD99-2B10-5AD3-16130D8E4B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378" y="5966193"/>
            <a:ext cx="1577860" cy="649256"/>
          </a:xfrm>
          <a:prstGeom prst="rect">
            <a:avLst/>
          </a:prstGeom>
        </p:spPr>
      </p:pic>
      <p:pic>
        <p:nvPicPr>
          <p:cNvPr id="8" name="Slika 7">
            <a:extLst>
              <a:ext uri="{FF2B5EF4-FFF2-40B4-BE49-F238E27FC236}">
                <a16:creationId xmlns:a16="http://schemas.microsoft.com/office/drawing/2014/main" id="{6CF7B00F-8BD5-4F25-D792-3AB0A34719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08" y="-1"/>
            <a:ext cx="1682832" cy="793035"/>
          </a:xfrm>
          <a:prstGeom prst="rect">
            <a:avLst/>
          </a:prstGeom>
        </p:spPr>
      </p:pic>
      <p:sp>
        <p:nvSpPr>
          <p:cNvPr id="9" name="Naslov 1">
            <a:extLst>
              <a:ext uri="{FF2B5EF4-FFF2-40B4-BE49-F238E27FC236}">
                <a16:creationId xmlns:a16="http://schemas.microsoft.com/office/drawing/2014/main" id="{4E204FD3-2F43-1F5C-B507-EF2B369554C8}"/>
              </a:ext>
            </a:extLst>
          </p:cNvPr>
          <p:cNvSpPr txBox="1">
            <a:spLocks/>
          </p:cNvSpPr>
          <p:nvPr/>
        </p:nvSpPr>
        <p:spPr>
          <a:xfrm>
            <a:off x="425425" y="1213538"/>
            <a:ext cx="2972700" cy="391649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36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Democratic culture and inclusion through inclusive learning environments </a:t>
            </a:r>
            <a:endParaRPr lang="en-US" sz="36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Rezervirano mjesto sadržaja 3">
            <a:extLst>
              <a:ext uri="{FF2B5EF4-FFF2-40B4-BE49-F238E27FC236}">
                <a16:creationId xmlns:a16="http://schemas.microsoft.com/office/drawing/2014/main" id="{B42CF140-6E04-0A2C-B0FD-DF494A34FC52}"/>
              </a:ext>
            </a:extLst>
          </p:cNvPr>
          <p:cNvPicPr>
            <a:picLocks noGrp="1" noChangeAspect="1"/>
          </p:cNvPicPr>
          <p:nvPr>
            <p:ph idx="1"/>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4219575" y="-3538"/>
            <a:ext cx="7952917" cy="6861538"/>
          </a:xfrm>
          <a:prstGeom prst="rect">
            <a:avLst/>
          </a:prstGeom>
        </p:spPr>
      </p:pic>
    </p:spTree>
    <p:extLst>
      <p:ext uri="{BB962C8B-B14F-4D97-AF65-F5344CB8AC3E}">
        <p14:creationId xmlns:p14="http://schemas.microsoft.com/office/powerpoint/2010/main" val="1584977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utnik 3">
            <a:extLst>
              <a:ext uri="{FF2B5EF4-FFF2-40B4-BE49-F238E27FC236}">
                <a16:creationId xmlns:a16="http://schemas.microsoft.com/office/drawing/2014/main" id="{3CFAF844-C48C-28AA-2C29-A9206FD1C545}"/>
              </a:ext>
            </a:extLst>
          </p:cNvPr>
          <p:cNvSpPr/>
          <p:nvPr/>
        </p:nvSpPr>
        <p:spPr>
          <a:xfrm>
            <a:off x="669303" y="311870"/>
            <a:ext cx="3026004" cy="161198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a:solidFill>
                  <a:schemeClr val="tx1"/>
                </a:solidFill>
                <a:latin typeface="+mj-lt"/>
                <a:ea typeface="Calibri" panose="020F0502020204030204" pitchFamily="34" charset="0"/>
              </a:rPr>
              <a:t>B</a:t>
            </a:r>
            <a:r>
              <a:rPr lang="en-US" sz="2000" dirty="0">
                <a:solidFill>
                  <a:schemeClr val="tx1"/>
                </a:solidFill>
                <a:effectLst/>
                <a:latin typeface="+mj-lt"/>
                <a:ea typeface="Calibri" panose="020F0502020204030204" pitchFamily="34" charset="0"/>
              </a:rPr>
              <a:t>eing prepared for democracy means </a:t>
            </a:r>
            <a:r>
              <a:rPr lang="en-US" sz="2000" b="1" dirty="0">
                <a:solidFill>
                  <a:schemeClr val="tx1"/>
                </a:solidFill>
                <a:effectLst/>
                <a:latin typeface="+mj-lt"/>
                <a:ea typeface="Calibri" panose="020F0502020204030204" pitchFamily="34" charset="0"/>
              </a:rPr>
              <a:t>understanding what democracy </a:t>
            </a:r>
            <a:r>
              <a:rPr lang="en-US" sz="2000" b="1" dirty="0">
                <a:solidFill>
                  <a:schemeClr val="tx1"/>
                </a:solidFill>
                <a:latin typeface="+mj-lt"/>
                <a:ea typeface="Calibri" panose="020F0502020204030204" pitchFamily="34" charset="0"/>
              </a:rPr>
              <a:t>is</a:t>
            </a:r>
            <a:r>
              <a:rPr lang="hr-HR" sz="2000" dirty="0">
                <a:solidFill>
                  <a:schemeClr val="tx1"/>
                </a:solidFill>
                <a:latin typeface="+mj-lt"/>
                <a:ea typeface="Calibri" panose="020F0502020204030204" pitchFamily="34" charset="0"/>
              </a:rPr>
              <a:t>!</a:t>
            </a:r>
            <a:endParaRPr lang="en-US" sz="2000" dirty="0">
              <a:solidFill>
                <a:schemeClr val="tx1"/>
              </a:solidFill>
              <a:latin typeface="+mj-lt"/>
            </a:endParaRPr>
          </a:p>
        </p:txBody>
      </p:sp>
      <p:sp>
        <p:nvSpPr>
          <p:cNvPr id="5" name="Pravokutnik 4">
            <a:extLst>
              <a:ext uri="{FF2B5EF4-FFF2-40B4-BE49-F238E27FC236}">
                <a16:creationId xmlns:a16="http://schemas.microsoft.com/office/drawing/2014/main" id="{B75528D8-9F0A-FCEF-8294-8DAC146AEAEC}"/>
              </a:ext>
            </a:extLst>
          </p:cNvPr>
          <p:cNvSpPr/>
          <p:nvPr/>
        </p:nvSpPr>
        <p:spPr>
          <a:xfrm>
            <a:off x="4790387" y="311870"/>
            <a:ext cx="3026004" cy="161198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a:solidFill>
                  <a:schemeClr val="tx1"/>
                </a:solidFill>
                <a:ea typeface="Calibri" panose="020F0502020204030204" pitchFamily="34" charset="0"/>
              </a:rPr>
              <a:t>Being prepared for democracy means</a:t>
            </a:r>
            <a:r>
              <a:rPr lang="en-US" sz="2000" dirty="0">
                <a:solidFill>
                  <a:schemeClr val="tx1"/>
                </a:solidFill>
                <a:latin typeface="+mj-lt"/>
              </a:rPr>
              <a:t> </a:t>
            </a:r>
            <a:r>
              <a:rPr lang="en-US" sz="2000" b="1" dirty="0">
                <a:solidFill>
                  <a:schemeClr val="tx1"/>
                </a:solidFill>
                <a:latin typeface="+mj-lt"/>
              </a:rPr>
              <a:t>know main elements of inclusive practice</a:t>
            </a:r>
            <a:r>
              <a:rPr lang="hr-HR" sz="2000" dirty="0">
                <a:solidFill>
                  <a:schemeClr val="tx1"/>
                </a:solidFill>
                <a:latin typeface="+mj-lt"/>
              </a:rPr>
              <a:t>!</a:t>
            </a:r>
            <a:endParaRPr lang="en-US" sz="2000" dirty="0">
              <a:solidFill>
                <a:schemeClr val="tx1"/>
              </a:solidFill>
              <a:latin typeface="+mj-lt"/>
            </a:endParaRPr>
          </a:p>
        </p:txBody>
      </p:sp>
      <p:sp>
        <p:nvSpPr>
          <p:cNvPr id="6" name="Pravokutnik 5">
            <a:extLst>
              <a:ext uri="{FF2B5EF4-FFF2-40B4-BE49-F238E27FC236}">
                <a16:creationId xmlns:a16="http://schemas.microsoft.com/office/drawing/2014/main" id="{5C553B07-4BE6-4051-4C1F-299A8A1E7E7B}"/>
              </a:ext>
            </a:extLst>
          </p:cNvPr>
          <p:cNvSpPr/>
          <p:nvPr/>
        </p:nvSpPr>
        <p:spPr>
          <a:xfrm>
            <a:off x="8817206" y="329938"/>
            <a:ext cx="3026004" cy="161198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a:solidFill>
                  <a:schemeClr val="tx1"/>
                </a:solidFill>
                <a:ea typeface="Calibri" panose="020F0502020204030204" pitchFamily="34" charset="0"/>
              </a:rPr>
              <a:t>Being prepared for democracy means</a:t>
            </a:r>
            <a:r>
              <a:rPr lang="en-US" sz="2000" dirty="0">
                <a:solidFill>
                  <a:schemeClr val="tx1"/>
                </a:solidFill>
                <a:latin typeface="+mj-lt"/>
              </a:rPr>
              <a:t> </a:t>
            </a:r>
            <a:r>
              <a:rPr lang="en-US" sz="2000" b="1" dirty="0">
                <a:solidFill>
                  <a:schemeClr val="tx1"/>
                </a:solidFill>
                <a:latin typeface="+mj-lt"/>
              </a:rPr>
              <a:t>implement standards of quality democratic</a:t>
            </a:r>
            <a:r>
              <a:rPr lang="hr-HR" sz="2000" b="1" dirty="0">
                <a:solidFill>
                  <a:schemeClr val="tx1"/>
                </a:solidFill>
                <a:latin typeface="+mj-lt"/>
              </a:rPr>
              <a:t> </a:t>
            </a:r>
            <a:r>
              <a:rPr lang="en-US" sz="2000" b="1" dirty="0">
                <a:solidFill>
                  <a:schemeClr val="tx1"/>
                </a:solidFill>
                <a:latin typeface="+mj-lt"/>
              </a:rPr>
              <a:t>practice</a:t>
            </a:r>
            <a:r>
              <a:rPr lang="hr-HR" sz="2000" dirty="0">
                <a:solidFill>
                  <a:schemeClr val="tx1"/>
                </a:solidFill>
                <a:latin typeface="+mj-lt"/>
              </a:rPr>
              <a:t>!</a:t>
            </a:r>
            <a:endParaRPr lang="en-US" sz="2000" dirty="0">
              <a:solidFill>
                <a:schemeClr val="tx1"/>
              </a:solidFill>
              <a:latin typeface="+mj-lt"/>
            </a:endParaRPr>
          </a:p>
        </p:txBody>
      </p:sp>
      <p:sp>
        <p:nvSpPr>
          <p:cNvPr id="7" name="Pravokutnik 6">
            <a:extLst>
              <a:ext uri="{FF2B5EF4-FFF2-40B4-BE49-F238E27FC236}">
                <a16:creationId xmlns:a16="http://schemas.microsoft.com/office/drawing/2014/main" id="{FA4AFDDC-C486-EB7D-6E04-F6AF0DD61242}"/>
              </a:ext>
            </a:extLst>
          </p:cNvPr>
          <p:cNvSpPr/>
          <p:nvPr/>
        </p:nvSpPr>
        <p:spPr>
          <a:xfrm>
            <a:off x="76986" y="2084894"/>
            <a:ext cx="4042528" cy="25012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latin typeface="+mj-lt"/>
              </a:rPr>
              <a:t>„Non-discrimination” rule</a:t>
            </a:r>
          </a:p>
          <a:p>
            <a:pPr algn="ctr"/>
            <a:endParaRPr lang="en-US" sz="2000" dirty="0">
              <a:latin typeface="+mj-lt"/>
            </a:endParaRPr>
          </a:p>
          <a:p>
            <a:pPr algn="ctr"/>
            <a:r>
              <a:rPr lang="en-US" sz="2000" i="1" dirty="0">
                <a:effectLst/>
                <a:latin typeface="+mj-lt"/>
                <a:ea typeface="Calibri" panose="020F0502020204030204" pitchFamily="34" charset="0"/>
              </a:rPr>
              <a:t>„</a:t>
            </a:r>
            <a:r>
              <a:rPr lang="en-US" sz="2000" i="1" dirty="0">
                <a:latin typeface="+mj-lt"/>
                <a:ea typeface="Calibri" panose="020F0502020204030204" pitchFamily="34" charset="0"/>
              </a:rPr>
              <a:t>W</a:t>
            </a:r>
            <a:r>
              <a:rPr lang="en-US" sz="2000" i="1" dirty="0">
                <a:effectLst/>
                <a:latin typeface="+mj-lt"/>
                <a:ea typeface="Calibri" panose="020F0502020204030204" pitchFamily="34" charset="0"/>
              </a:rPr>
              <a:t>e don`t see anyone as different, for us, everyone is the same, so there is no need for any special interventions to create democratic culture</a:t>
            </a:r>
            <a:r>
              <a:rPr lang="en-US" sz="2000" i="1" dirty="0">
                <a:latin typeface="+mj-lt"/>
                <a:ea typeface="Calibri" panose="020F0502020204030204" pitchFamily="34" charset="0"/>
              </a:rPr>
              <a:t>”</a:t>
            </a:r>
            <a:endParaRPr lang="en-US" sz="2000" dirty="0">
              <a:latin typeface="+mj-lt"/>
            </a:endParaRPr>
          </a:p>
        </p:txBody>
      </p:sp>
      <p:sp>
        <p:nvSpPr>
          <p:cNvPr id="8" name="Pravokutnik 7">
            <a:extLst>
              <a:ext uri="{FF2B5EF4-FFF2-40B4-BE49-F238E27FC236}">
                <a16:creationId xmlns:a16="http://schemas.microsoft.com/office/drawing/2014/main" id="{792BD747-1CA9-E7DE-8EB9-1B6597955493}"/>
              </a:ext>
            </a:extLst>
          </p:cNvPr>
          <p:cNvSpPr/>
          <p:nvPr/>
        </p:nvSpPr>
        <p:spPr>
          <a:xfrm>
            <a:off x="4187070" y="2095891"/>
            <a:ext cx="4042527" cy="248867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latin typeface="+mj-lt"/>
              </a:rPr>
              <a:t>Not recognizing risks</a:t>
            </a:r>
            <a:endParaRPr lang="hr-HR" sz="2000" b="1" dirty="0">
              <a:latin typeface="+mj-lt"/>
            </a:endParaRPr>
          </a:p>
          <a:p>
            <a:pPr algn="ctr"/>
            <a:endParaRPr lang="en-US" sz="2000" dirty="0">
              <a:latin typeface="+mj-lt"/>
            </a:endParaRPr>
          </a:p>
          <a:p>
            <a:pPr algn="ctr"/>
            <a:r>
              <a:rPr lang="en-US" sz="2000" i="1" dirty="0">
                <a:solidFill>
                  <a:srgbClr val="000000"/>
                </a:solidFill>
                <a:effectLst/>
                <a:latin typeface="+mj-lt"/>
                <a:ea typeface="Calibri" panose="020F0502020204030204" pitchFamily="34" charset="0"/>
              </a:rPr>
              <a:t>„Up to this research, we were pretty selective when targeting the children in risk. </a:t>
            </a:r>
            <a:r>
              <a:rPr lang="en-US" sz="2000" i="1" dirty="0">
                <a:solidFill>
                  <a:srgbClr val="000000"/>
                </a:solidFill>
                <a:latin typeface="+mj-lt"/>
                <a:ea typeface="Calibri" panose="020F0502020204030204" pitchFamily="34" charset="0"/>
              </a:rPr>
              <a:t>T</a:t>
            </a:r>
            <a:r>
              <a:rPr lang="en-US" sz="2000" i="1" dirty="0">
                <a:solidFill>
                  <a:srgbClr val="000000"/>
                </a:solidFill>
                <a:effectLst/>
                <a:latin typeface="+mj-lt"/>
                <a:ea typeface="Calibri" panose="020F0502020204030204" pitchFamily="34" charset="0"/>
              </a:rPr>
              <a:t>hose were always children with growth problems. So, after the research we said, oh, how many children are actually in the risk</a:t>
            </a:r>
            <a:r>
              <a:rPr lang="en-US" sz="2000" dirty="0">
                <a:solidFill>
                  <a:srgbClr val="000000"/>
                </a:solidFill>
                <a:effectLst/>
                <a:latin typeface="+mj-lt"/>
                <a:ea typeface="Calibri" panose="020F0502020204030204" pitchFamily="34" charset="0"/>
              </a:rPr>
              <a:t>”</a:t>
            </a:r>
            <a:endParaRPr lang="en-US" sz="2000" dirty="0">
              <a:latin typeface="+mj-lt"/>
            </a:endParaRPr>
          </a:p>
        </p:txBody>
      </p:sp>
      <p:sp>
        <p:nvSpPr>
          <p:cNvPr id="9" name="Pravokutnik 8">
            <a:extLst>
              <a:ext uri="{FF2B5EF4-FFF2-40B4-BE49-F238E27FC236}">
                <a16:creationId xmlns:a16="http://schemas.microsoft.com/office/drawing/2014/main" id="{631EB369-B4D9-1D35-B186-22EAE5BE2715}"/>
              </a:ext>
            </a:extLst>
          </p:cNvPr>
          <p:cNvSpPr/>
          <p:nvPr/>
        </p:nvSpPr>
        <p:spPr>
          <a:xfrm>
            <a:off x="8297152" y="2095890"/>
            <a:ext cx="3817861" cy="248867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latin typeface="+mj-lt"/>
              </a:rPr>
              <a:t>Openness for diversity</a:t>
            </a:r>
            <a:endParaRPr lang="hr-HR" sz="2000" b="1" dirty="0">
              <a:latin typeface="+mj-lt"/>
            </a:endParaRPr>
          </a:p>
          <a:p>
            <a:pPr algn="ctr"/>
            <a:r>
              <a:rPr lang="en-US" sz="2000" b="1" dirty="0">
                <a:latin typeface="+mj-lt"/>
              </a:rPr>
              <a:t> </a:t>
            </a:r>
          </a:p>
          <a:p>
            <a:pPr algn="ctr"/>
            <a:r>
              <a:rPr lang="en-US" sz="2000" b="1" dirty="0">
                <a:latin typeface="+mj-lt"/>
              </a:rPr>
              <a:t>Activities for the whole group</a:t>
            </a:r>
            <a:endParaRPr lang="hr-HR" sz="2000" b="1" dirty="0">
              <a:latin typeface="+mj-lt"/>
            </a:endParaRPr>
          </a:p>
          <a:p>
            <a:pPr algn="ctr"/>
            <a:endParaRPr lang="en-US" sz="2000" b="1" dirty="0">
              <a:latin typeface="+mj-lt"/>
            </a:endParaRPr>
          </a:p>
          <a:p>
            <a:pPr algn="ctr"/>
            <a:r>
              <a:rPr lang="en-US" sz="2000" b="1" dirty="0">
                <a:latin typeface="+mj-lt"/>
              </a:rPr>
              <a:t>Childs participation </a:t>
            </a:r>
            <a:r>
              <a:rPr lang="hr-HR" sz="2000" b="1" dirty="0">
                <a:latin typeface="+mj-lt"/>
              </a:rPr>
              <a:t>(?)</a:t>
            </a:r>
            <a:endParaRPr lang="en-US" sz="2000" b="1" dirty="0">
              <a:latin typeface="+mj-lt"/>
            </a:endParaRPr>
          </a:p>
        </p:txBody>
      </p:sp>
      <p:sp>
        <p:nvSpPr>
          <p:cNvPr id="10" name="Pravokutnik 9">
            <a:extLst>
              <a:ext uri="{FF2B5EF4-FFF2-40B4-BE49-F238E27FC236}">
                <a16:creationId xmlns:a16="http://schemas.microsoft.com/office/drawing/2014/main" id="{6CCFC22F-52AE-D5CA-045A-826698C46EC1}"/>
              </a:ext>
            </a:extLst>
          </p:cNvPr>
          <p:cNvSpPr/>
          <p:nvPr/>
        </p:nvSpPr>
        <p:spPr>
          <a:xfrm>
            <a:off x="565608" y="4738537"/>
            <a:ext cx="3129699" cy="200239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latin typeface="+mj-lt"/>
              </a:rPr>
              <a:t>Common understanding of democracy (</a:t>
            </a:r>
            <a:r>
              <a:rPr lang="en-US" sz="2000" dirty="0" err="1">
                <a:latin typeface="+mj-lt"/>
              </a:rPr>
              <a:t>Rusch</a:t>
            </a:r>
            <a:r>
              <a:rPr lang="en-US" sz="2000" dirty="0">
                <a:latin typeface="+mj-lt"/>
              </a:rPr>
              <a:t>, 1994) &amp; competences (</a:t>
            </a:r>
            <a:r>
              <a:rPr lang="en-US" sz="2000" dirty="0" err="1">
                <a:latin typeface="+mj-lt"/>
              </a:rPr>
              <a:t>CoE</a:t>
            </a:r>
            <a:r>
              <a:rPr lang="en-US" sz="2000" dirty="0">
                <a:latin typeface="+mj-lt"/>
              </a:rPr>
              <a:t>, 2016)</a:t>
            </a:r>
          </a:p>
        </p:txBody>
      </p:sp>
      <p:sp>
        <p:nvSpPr>
          <p:cNvPr id="11" name="Pravokutnik 10">
            <a:extLst>
              <a:ext uri="{FF2B5EF4-FFF2-40B4-BE49-F238E27FC236}">
                <a16:creationId xmlns:a16="http://schemas.microsoft.com/office/drawing/2014/main" id="{10C1162D-A792-5CA7-975E-63A11F55A7D1}"/>
              </a:ext>
            </a:extLst>
          </p:cNvPr>
          <p:cNvSpPr/>
          <p:nvPr/>
        </p:nvSpPr>
        <p:spPr>
          <a:xfrm>
            <a:off x="4739322" y="4747944"/>
            <a:ext cx="3129699" cy="200239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latin typeface="+mj-lt"/>
              </a:rPr>
              <a:t>Change programs of initial education of ECEC teachers (</a:t>
            </a:r>
            <a:r>
              <a:rPr lang="en-US" sz="2000" dirty="0" err="1">
                <a:effectLst/>
                <a:latin typeface="+mj-lt"/>
                <a:ea typeface="Calibri" panose="020F0502020204030204" pitchFamily="34" charset="0"/>
              </a:rPr>
              <a:t>Balladares</a:t>
            </a:r>
            <a:r>
              <a:rPr lang="en-US" sz="2000" dirty="0">
                <a:effectLst/>
                <a:latin typeface="+mj-lt"/>
                <a:ea typeface="Calibri" panose="020F0502020204030204" pitchFamily="34" charset="0"/>
              </a:rPr>
              <a:t> and </a:t>
            </a:r>
            <a:r>
              <a:rPr lang="en-US" sz="2000" dirty="0" err="1">
                <a:effectLst/>
                <a:latin typeface="+mj-lt"/>
                <a:ea typeface="Calibri" panose="020F0502020204030204" pitchFamily="34" charset="0"/>
              </a:rPr>
              <a:t>Kankaraš</a:t>
            </a:r>
            <a:r>
              <a:rPr lang="en-US" sz="2000" dirty="0">
                <a:effectLst/>
                <a:latin typeface="+mj-lt"/>
                <a:ea typeface="Calibri" panose="020F0502020204030204" pitchFamily="34" charset="0"/>
              </a:rPr>
              <a:t>, 2020)</a:t>
            </a:r>
            <a:endParaRPr lang="en-US" sz="2000" dirty="0">
              <a:latin typeface="+mj-lt"/>
            </a:endParaRPr>
          </a:p>
        </p:txBody>
      </p:sp>
      <p:sp>
        <p:nvSpPr>
          <p:cNvPr id="12" name="Pravokutnik 11">
            <a:extLst>
              <a:ext uri="{FF2B5EF4-FFF2-40B4-BE49-F238E27FC236}">
                <a16:creationId xmlns:a16="http://schemas.microsoft.com/office/drawing/2014/main" id="{BDD505A4-1BFB-4118-6A38-E26C401E5AA0}"/>
              </a:ext>
            </a:extLst>
          </p:cNvPr>
          <p:cNvSpPr/>
          <p:nvPr/>
        </p:nvSpPr>
        <p:spPr>
          <a:xfrm>
            <a:off x="8836060" y="4747944"/>
            <a:ext cx="3129699" cy="200239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hr-HR" sz="2000" dirty="0">
                <a:latin typeface="+mj-lt"/>
                <a:ea typeface="Calibri" panose="020F0502020204030204" pitchFamily="34" charset="0"/>
              </a:rPr>
              <a:t>S</a:t>
            </a:r>
            <a:r>
              <a:rPr lang="en-US" sz="2000" dirty="0" err="1">
                <a:effectLst/>
                <a:latin typeface="+mj-lt"/>
                <a:ea typeface="Calibri" panose="020F0502020204030204" pitchFamily="34" charset="0"/>
              </a:rPr>
              <a:t>ome</a:t>
            </a:r>
            <a:r>
              <a:rPr lang="en-US" sz="2000" dirty="0">
                <a:effectLst/>
                <a:latin typeface="+mj-lt"/>
                <a:ea typeface="Calibri" panose="020F0502020204030204" pitchFamily="34" charset="0"/>
              </a:rPr>
              <a:t> </a:t>
            </a:r>
            <a:r>
              <a:rPr lang="en-US" sz="2000" dirty="0">
                <a:solidFill>
                  <a:srgbClr val="000000"/>
                </a:solidFill>
                <a:effectLst/>
                <a:latin typeface="+mj-lt"/>
                <a:ea typeface="Times New Roman" panose="02020603050405020304" pitchFamily="18" charset="0"/>
              </a:rPr>
              <a:t>children need to be provided with an additional individualized support to participate fully in play and learning activities (</a:t>
            </a:r>
            <a:r>
              <a:rPr lang="en-US" sz="2000" dirty="0">
                <a:effectLst/>
                <a:latin typeface="+mj-lt"/>
                <a:ea typeface="Calibri" panose="020F0502020204030204" pitchFamily="34" charset="0"/>
              </a:rPr>
              <a:t>DEC/NAEYC, 2009).</a:t>
            </a:r>
            <a:endParaRPr lang="en-US" sz="2000" dirty="0">
              <a:latin typeface="+mj-lt"/>
            </a:endParaRPr>
          </a:p>
        </p:txBody>
      </p:sp>
    </p:spTree>
    <p:extLst>
      <p:ext uri="{BB962C8B-B14F-4D97-AF65-F5344CB8AC3E}">
        <p14:creationId xmlns:p14="http://schemas.microsoft.com/office/powerpoint/2010/main" val="312880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heel(1)">
                                      <p:cBhvr>
                                        <p:cTn id="33" dur="2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heel(1)">
                                      <p:cBhvr>
                                        <p:cTn id="38" dur="2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heel(1)">
                                      <p:cBhvr>
                                        <p:cTn id="4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7 important 'thank you' notes to send after your event: templates &amp; tips |  The Green Room – A Zoho Backstage Publication">
            <a:extLst>
              <a:ext uri="{FF2B5EF4-FFF2-40B4-BE49-F238E27FC236}">
                <a16:creationId xmlns:a16="http://schemas.microsoft.com/office/drawing/2014/main" id="{62286F4F-B833-C858-CA92-34BA0D03E64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908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Pravokutnik 3">
            <a:extLst>
              <a:ext uri="{FF2B5EF4-FFF2-40B4-BE49-F238E27FC236}">
                <a16:creationId xmlns:a16="http://schemas.microsoft.com/office/drawing/2014/main" id="{88AC831F-DD80-C85A-7F6A-9030B2E81F59}"/>
              </a:ext>
            </a:extLst>
          </p:cNvPr>
          <p:cNvSpPr/>
          <p:nvPr/>
        </p:nvSpPr>
        <p:spPr>
          <a:xfrm>
            <a:off x="546755" y="4713403"/>
            <a:ext cx="11029360" cy="197020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hr-HR" dirty="0"/>
              <a:t>Monika Pažur; </a:t>
            </a:r>
            <a:r>
              <a:rPr lang="hr-HR" dirty="0">
                <a:hlinkClick r:id="rId3"/>
              </a:rPr>
              <a:t>monika.pazur@ufzg.hr</a:t>
            </a:r>
            <a:r>
              <a:rPr lang="hr-HR" dirty="0"/>
              <a:t> </a:t>
            </a:r>
          </a:p>
          <a:p>
            <a:pPr algn="ctr"/>
            <a:r>
              <a:rPr lang="en-US" dirty="0"/>
              <a:t>Assistant Professor at Faculty for Teacher Education, University of Zagreb</a:t>
            </a:r>
            <a:endParaRPr lang="hr-HR" dirty="0"/>
          </a:p>
          <a:p>
            <a:pPr algn="ctr"/>
            <a:endParaRPr lang="en-US" dirty="0"/>
          </a:p>
          <a:p>
            <a:pPr algn="ctr"/>
            <a:r>
              <a:rPr lang="en-US" b="0" i="0" dirty="0">
                <a:solidFill>
                  <a:srgbClr val="351C75"/>
                </a:solidFill>
                <a:effectLst/>
                <a:highlight>
                  <a:srgbClr val="FFFFFF"/>
                </a:highlight>
                <a:latin typeface="arial narrow" panose="020B0606020202030204" pitchFamily="34" charset="0"/>
              </a:rPr>
              <a:t> Horizon project AECED - </a:t>
            </a:r>
            <a:r>
              <a:rPr lang="en-US" b="0" i="1" dirty="0">
                <a:solidFill>
                  <a:srgbClr val="222222"/>
                </a:solidFill>
                <a:effectLst/>
                <a:highlight>
                  <a:srgbClr val="FFFFFF"/>
                </a:highlight>
                <a:latin typeface="arial narrow" panose="020B0606020202030204" pitchFamily="34" charset="0"/>
              </a:rPr>
              <a:t>Transforming Education for Democracy through Aesthetic and Embodied Learning, Responsive Pedagogies and Democracy-as-becoming, 2023–2026.</a:t>
            </a:r>
            <a:endParaRPr lang="en-US" dirty="0"/>
          </a:p>
        </p:txBody>
      </p:sp>
    </p:spTree>
    <p:extLst>
      <p:ext uri="{BB962C8B-B14F-4D97-AF65-F5344CB8AC3E}">
        <p14:creationId xmlns:p14="http://schemas.microsoft.com/office/powerpoint/2010/main" val="2989745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4BFB97AD-46F9-23CD-C595-6BE839DE1F77}"/>
              </a:ext>
            </a:extLst>
          </p:cNvPr>
          <p:cNvSpPr>
            <a:spLocks noGrp="1"/>
          </p:cNvSpPr>
          <p:nvPr>
            <p:ph idx="1"/>
          </p:nvPr>
        </p:nvSpPr>
        <p:spPr>
          <a:xfrm>
            <a:off x="989029" y="1762047"/>
            <a:ext cx="10515600" cy="793035"/>
          </a:xfrm>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r>
              <a:rPr lang="en-GB" sz="2400" b="1" dirty="0">
                <a:solidFill>
                  <a:schemeClr val="accent2">
                    <a:lumMod val="75000"/>
                  </a:schemeClr>
                </a:solidFill>
                <a:effectLst/>
                <a:latin typeface="Times New Roman" panose="02020603050405020304" pitchFamily="18" charset="0"/>
                <a:ea typeface="Calibri" panose="020F0502020204030204" pitchFamily="34" charset="0"/>
              </a:rPr>
              <a:t>“</a:t>
            </a:r>
            <a:r>
              <a:rPr lang="en-GB" sz="2400" b="1" i="1" dirty="0">
                <a:solidFill>
                  <a:schemeClr val="accent2">
                    <a:lumMod val="75000"/>
                  </a:schemeClr>
                </a:solidFill>
                <a:effectLst/>
                <a:latin typeface="Times New Roman" panose="02020603050405020304" pitchFamily="18" charset="0"/>
                <a:ea typeface="Calibri" panose="020F0502020204030204" pitchFamily="34" charset="0"/>
              </a:rPr>
              <a:t>But where and when does democracy start? In pre-school? In day care? In school? Or only when people are old enough to vote</a:t>
            </a:r>
            <a:r>
              <a:rPr lang="en-GB" sz="2400" b="1" dirty="0">
                <a:solidFill>
                  <a:schemeClr val="accent2">
                    <a:lumMod val="75000"/>
                  </a:schemeClr>
                </a:solidFill>
                <a:effectLst/>
                <a:latin typeface="Times New Roman" panose="02020603050405020304" pitchFamily="18" charset="0"/>
                <a:ea typeface="Calibri" panose="020F0502020204030204" pitchFamily="34" charset="0"/>
              </a:rPr>
              <a:t>?” </a:t>
            </a:r>
            <a:r>
              <a:rPr lang="hr-HR" sz="2400" b="1" dirty="0">
                <a:solidFill>
                  <a:schemeClr val="accent2">
                    <a:lumMod val="75000"/>
                  </a:schemeClr>
                </a:solidFill>
                <a:effectLst/>
                <a:latin typeface="Times New Roman" panose="02020603050405020304" pitchFamily="18" charset="0"/>
                <a:ea typeface="Calibri" panose="020F0502020204030204" pitchFamily="34" charset="0"/>
              </a:rPr>
              <a:t> (George, 2009) </a:t>
            </a:r>
            <a:endParaRPr lang="en-US" sz="2400" b="1" dirty="0">
              <a:solidFill>
                <a:schemeClr val="accent2">
                  <a:lumMod val="75000"/>
                </a:schemeClr>
              </a:solidFill>
            </a:endParaRPr>
          </a:p>
        </p:txBody>
      </p:sp>
      <p:sp>
        <p:nvSpPr>
          <p:cNvPr id="4" name="Pravokutnik: zaobljeni kutovi 3">
            <a:extLst>
              <a:ext uri="{FF2B5EF4-FFF2-40B4-BE49-F238E27FC236}">
                <a16:creationId xmlns:a16="http://schemas.microsoft.com/office/drawing/2014/main" id="{8C263764-5ECA-AE42-AB03-7510D4F47F03}"/>
              </a:ext>
            </a:extLst>
          </p:cNvPr>
          <p:cNvSpPr/>
          <p:nvPr/>
        </p:nvSpPr>
        <p:spPr>
          <a:xfrm>
            <a:off x="2723279" y="311085"/>
            <a:ext cx="2969443" cy="113121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hr-HR" sz="2400" b="1" dirty="0"/>
              <a:t>DEMOCRACY</a:t>
            </a:r>
            <a:endParaRPr lang="en-US" sz="2400" b="1" dirty="0"/>
          </a:p>
        </p:txBody>
      </p:sp>
      <p:sp>
        <p:nvSpPr>
          <p:cNvPr id="5" name="Pravokutnik: zaobljeni kutovi 4">
            <a:extLst>
              <a:ext uri="{FF2B5EF4-FFF2-40B4-BE49-F238E27FC236}">
                <a16:creationId xmlns:a16="http://schemas.microsoft.com/office/drawing/2014/main" id="{C34FBB79-7D6B-9F97-B648-D19BF3D67DEC}"/>
              </a:ext>
            </a:extLst>
          </p:cNvPr>
          <p:cNvSpPr/>
          <p:nvPr/>
        </p:nvSpPr>
        <p:spPr>
          <a:xfrm>
            <a:off x="6454219" y="344325"/>
            <a:ext cx="2969443" cy="113121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hr-HR" sz="2400" b="1" dirty="0"/>
              <a:t>EDUCATION</a:t>
            </a:r>
            <a:endParaRPr lang="en-US" sz="2400" b="1" dirty="0"/>
          </a:p>
        </p:txBody>
      </p:sp>
      <p:sp>
        <p:nvSpPr>
          <p:cNvPr id="6" name="Pravokutnik: zaobljeni kutovi 5">
            <a:extLst>
              <a:ext uri="{FF2B5EF4-FFF2-40B4-BE49-F238E27FC236}">
                <a16:creationId xmlns:a16="http://schemas.microsoft.com/office/drawing/2014/main" id="{D0D656AD-E2A3-9D0A-DB99-185BAB480FA9}"/>
              </a:ext>
            </a:extLst>
          </p:cNvPr>
          <p:cNvSpPr/>
          <p:nvPr/>
        </p:nvSpPr>
        <p:spPr>
          <a:xfrm>
            <a:off x="2921241" y="2860094"/>
            <a:ext cx="6627044" cy="6198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hr-HR" sz="2400" dirty="0"/>
              <a:t>RIGHT TO EDUCATION (</a:t>
            </a:r>
            <a:r>
              <a:rPr lang="hr-HR" sz="2400" dirty="0" err="1"/>
              <a:t>Tomaševski</a:t>
            </a:r>
            <a:r>
              <a:rPr lang="hr-HR" sz="2400" dirty="0"/>
              <a:t>, 2001)</a:t>
            </a:r>
            <a:endParaRPr lang="en-US" sz="2400" dirty="0"/>
          </a:p>
        </p:txBody>
      </p:sp>
      <p:sp>
        <p:nvSpPr>
          <p:cNvPr id="7" name="Elipsa 6">
            <a:extLst>
              <a:ext uri="{FF2B5EF4-FFF2-40B4-BE49-F238E27FC236}">
                <a16:creationId xmlns:a16="http://schemas.microsoft.com/office/drawing/2014/main" id="{79F8D459-6AD1-B253-B4C3-CB94F7F9C58C}"/>
              </a:ext>
            </a:extLst>
          </p:cNvPr>
          <p:cNvSpPr/>
          <p:nvPr/>
        </p:nvSpPr>
        <p:spPr>
          <a:xfrm>
            <a:off x="1436520" y="3429000"/>
            <a:ext cx="2573518" cy="1419913"/>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Right to education</a:t>
            </a:r>
          </a:p>
        </p:txBody>
      </p:sp>
      <p:sp>
        <p:nvSpPr>
          <p:cNvPr id="8" name="Elipsa 7">
            <a:extLst>
              <a:ext uri="{FF2B5EF4-FFF2-40B4-BE49-F238E27FC236}">
                <a16:creationId xmlns:a16="http://schemas.microsoft.com/office/drawing/2014/main" id="{8734CB15-EF6F-2255-C042-101D0AF775FC}"/>
              </a:ext>
            </a:extLst>
          </p:cNvPr>
          <p:cNvSpPr/>
          <p:nvPr/>
        </p:nvSpPr>
        <p:spPr>
          <a:xfrm>
            <a:off x="4840663" y="3437647"/>
            <a:ext cx="2573518" cy="1419913"/>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Rights in education</a:t>
            </a:r>
          </a:p>
        </p:txBody>
      </p:sp>
      <p:sp>
        <p:nvSpPr>
          <p:cNvPr id="9" name="Elipsa 8">
            <a:extLst>
              <a:ext uri="{FF2B5EF4-FFF2-40B4-BE49-F238E27FC236}">
                <a16:creationId xmlns:a16="http://schemas.microsoft.com/office/drawing/2014/main" id="{8DB77968-0AA4-1A2A-9BA6-8F9312F881B0}"/>
              </a:ext>
            </a:extLst>
          </p:cNvPr>
          <p:cNvSpPr/>
          <p:nvPr/>
        </p:nvSpPr>
        <p:spPr>
          <a:xfrm>
            <a:off x="8591746" y="3411966"/>
            <a:ext cx="2573518" cy="1419913"/>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Rights through education</a:t>
            </a:r>
          </a:p>
        </p:txBody>
      </p:sp>
      <p:sp>
        <p:nvSpPr>
          <p:cNvPr id="10" name="Pravokutnik: zaobljeni kutovi 9">
            <a:extLst>
              <a:ext uri="{FF2B5EF4-FFF2-40B4-BE49-F238E27FC236}">
                <a16:creationId xmlns:a16="http://schemas.microsoft.com/office/drawing/2014/main" id="{F10FB2B0-04E5-D087-6A6D-4A4D296912C4}"/>
              </a:ext>
            </a:extLst>
          </p:cNvPr>
          <p:cNvSpPr/>
          <p:nvPr/>
        </p:nvSpPr>
        <p:spPr>
          <a:xfrm>
            <a:off x="1278903" y="5246244"/>
            <a:ext cx="9935851" cy="14043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hr-HR" sz="2800" b="1" dirty="0"/>
              <a:t>DEMOCRATIC CULTURE: </a:t>
            </a:r>
          </a:p>
          <a:p>
            <a:pPr algn="ctr"/>
            <a:r>
              <a:rPr lang="en-GB" sz="2000" dirty="0">
                <a:solidFill>
                  <a:srgbClr val="000000"/>
                </a:solidFill>
                <a:effectLst/>
                <a:latin typeface="Times New Roman" panose="02020603050405020304" pitchFamily="18" charset="0"/>
                <a:ea typeface="Times New Roman" panose="02020603050405020304" pitchFamily="18" charset="0"/>
              </a:rPr>
              <a:t>based on democratic values and democratic beliefs, which nurture democratic relationships </a:t>
            </a:r>
            <a:r>
              <a:rPr lang="hr-HR" sz="2000" dirty="0">
                <a:solidFill>
                  <a:srgbClr val="000000"/>
                </a:solidFill>
                <a:effectLst/>
                <a:latin typeface="Times New Roman" panose="02020603050405020304" pitchFamily="18" charset="0"/>
                <a:ea typeface="Times New Roman" panose="02020603050405020304" pitchFamily="18" charset="0"/>
              </a:rPr>
              <a:t>(Pažur, 2019)</a:t>
            </a:r>
            <a:endParaRPr lang="en-US" sz="2000" dirty="0"/>
          </a:p>
        </p:txBody>
      </p:sp>
      <p:pic>
        <p:nvPicPr>
          <p:cNvPr id="11" name="Slika 10">
            <a:extLst>
              <a:ext uri="{FF2B5EF4-FFF2-40B4-BE49-F238E27FC236}">
                <a16:creationId xmlns:a16="http://schemas.microsoft.com/office/drawing/2014/main" id="{F067B8E7-0EB3-6E9B-C500-42DA110257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4870" y="74441"/>
            <a:ext cx="1577860" cy="649256"/>
          </a:xfrm>
          <a:prstGeom prst="rect">
            <a:avLst/>
          </a:prstGeom>
        </p:spPr>
      </p:pic>
      <p:pic>
        <p:nvPicPr>
          <p:cNvPr id="12" name="Slika 11">
            <a:extLst>
              <a:ext uri="{FF2B5EF4-FFF2-40B4-BE49-F238E27FC236}">
                <a16:creationId xmlns:a16="http://schemas.microsoft.com/office/drawing/2014/main" id="{0A73B9DA-9583-02ED-10EA-74C5A8CA4C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08" y="-1"/>
            <a:ext cx="1682832" cy="793035"/>
          </a:xfrm>
          <a:prstGeom prst="rect">
            <a:avLst/>
          </a:prstGeom>
        </p:spPr>
      </p:pic>
      <p:sp>
        <p:nvSpPr>
          <p:cNvPr id="13" name="Strelica: zakrivljeno prema dolje 12">
            <a:extLst>
              <a:ext uri="{FF2B5EF4-FFF2-40B4-BE49-F238E27FC236}">
                <a16:creationId xmlns:a16="http://schemas.microsoft.com/office/drawing/2014/main" id="{C71BD6D4-BC76-C8DB-4269-702C83D12FCA}"/>
              </a:ext>
            </a:extLst>
          </p:cNvPr>
          <p:cNvSpPr/>
          <p:nvPr/>
        </p:nvSpPr>
        <p:spPr>
          <a:xfrm>
            <a:off x="5307070" y="197964"/>
            <a:ext cx="1577860" cy="344325"/>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Strelica: zakrivljeno prema dolje 13">
            <a:extLst>
              <a:ext uri="{FF2B5EF4-FFF2-40B4-BE49-F238E27FC236}">
                <a16:creationId xmlns:a16="http://schemas.microsoft.com/office/drawing/2014/main" id="{58DBFD39-381C-92DE-8814-C902106FF8FB}"/>
              </a:ext>
            </a:extLst>
          </p:cNvPr>
          <p:cNvSpPr/>
          <p:nvPr/>
        </p:nvSpPr>
        <p:spPr>
          <a:xfrm rot="10800000">
            <a:off x="5221384" y="1235181"/>
            <a:ext cx="1651206" cy="380555"/>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613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heel(1)">
                                      <p:cBhvr>
                                        <p:cTn id="18" dur="2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circle(in)">
                                      <p:cBhvr>
                                        <p:cTn id="35" dur="2000"/>
                                        <p:tgtEl>
                                          <p:spTgt spid="7"/>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circle(in)">
                                      <p:cBhvr>
                                        <p:cTn id="38" dur="2000"/>
                                        <p:tgtEl>
                                          <p:spTgt spid="8"/>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circle(in)">
                                      <p:cBhvr>
                                        <p:cTn id="41" dur="20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circle(in)">
                                      <p:cBhvr>
                                        <p:cTn id="4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P spid="6" grpId="0" animBg="1"/>
      <p:bldP spid="7" grpId="0" animBg="1"/>
      <p:bldP spid="8" grpId="0" animBg="1"/>
      <p:bldP spid="9" grpId="0" animBg="1"/>
      <p:bldP spid="10"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4CC3C77-3685-7A44-61B7-BFF9FBAB9284}"/>
              </a:ext>
            </a:extLst>
          </p:cNvPr>
          <p:cNvSpPr>
            <a:spLocks noGrp="1"/>
          </p:cNvSpPr>
          <p:nvPr>
            <p:ph type="title"/>
          </p:nvPr>
        </p:nvSpPr>
        <p:spPr>
          <a:xfrm>
            <a:off x="2224726" y="144962"/>
            <a:ext cx="7523178" cy="735406"/>
          </a:xfrm>
        </p:spPr>
        <p:style>
          <a:lnRef idx="2">
            <a:schemeClr val="accent1"/>
          </a:lnRef>
          <a:fillRef idx="1">
            <a:schemeClr val="lt1"/>
          </a:fillRef>
          <a:effectRef idx="0">
            <a:schemeClr val="accent1"/>
          </a:effectRef>
          <a:fontRef idx="minor">
            <a:schemeClr val="dk1"/>
          </a:fontRef>
        </p:style>
        <p:txBody>
          <a:bodyPr>
            <a:normAutofit/>
          </a:bodyPr>
          <a:lstStyle/>
          <a:p>
            <a:pPr algn="ctr"/>
            <a:r>
              <a:rPr lang="en-US" sz="3600">
                <a:solidFill>
                  <a:schemeClr val="accent5">
                    <a:lumMod val="75000"/>
                  </a:schemeClr>
                </a:solidFill>
              </a:rPr>
              <a:t>What means DEMOCRACY in ECEC? </a:t>
            </a:r>
          </a:p>
        </p:txBody>
      </p:sp>
      <p:sp>
        <p:nvSpPr>
          <p:cNvPr id="4" name="Pravokutnik: zaobljeni kutovi 3">
            <a:extLst>
              <a:ext uri="{FF2B5EF4-FFF2-40B4-BE49-F238E27FC236}">
                <a16:creationId xmlns:a16="http://schemas.microsoft.com/office/drawing/2014/main" id="{E95EB341-D0E7-8088-3F4E-E8EBC3A3BE8C}"/>
              </a:ext>
            </a:extLst>
          </p:cNvPr>
          <p:cNvSpPr/>
          <p:nvPr/>
        </p:nvSpPr>
        <p:spPr>
          <a:xfrm>
            <a:off x="8336436" y="1909314"/>
            <a:ext cx="3506771" cy="252638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900" dirty="0">
                <a:solidFill>
                  <a:srgbClr val="000000"/>
                </a:solidFill>
                <a:effectLst/>
                <a:highlight>
                  <a:srgbClr val="FFFFFF"/>
                </a:highlight>
                <a:latin typeface="+mj-lt"/>
                <a:ea typeface="Calibri" panose="020F0502020204030204" pitchFamily="34" charset="0"/>
              </a:rPr>
              <a:t>Even when ECEC programmes are accessible, their learning environments may not be inclusive of children’s diverse backgrounds, abilities, gender, cultures, languages, and interests</a:t>
            </a:r>
            <a:r>
              <a:rPr lang="hr-HR" sz="1900" dirty="0">
                <a:solidFill>
                  <a:srgbClr val="000000"/>
                </a:solidFill>
                <a:effectLst/>
                <a:highlight>
                  <a:srgbClr val="FFFFFF"/>
                </a:highlight>
                <a:latin typeface="+mj-lt"/>
                <a:ea typeface="Calibri" panose="020F0502020204030204" pitchFamily="34" charset="0"/>
              </a:rPr>
              <a:t> </a:t>
            </a:r>
            <a:r>
              <a:rPr lang="hr-HR" sz="1900" dirty="0">
                <a:highlight>
                  <a:srgbClr val="FFFFFF"/>
                </a:highlight>
                <a:ea typeface="Calibri" panose="020F0502020204030204" pitchFamily="34" charset="0"/>
              </a:rPr>
              <a:t>(</a:t>
            </a:r>
            <a:r>
              <a:rPr lang="en-GB" sz="1900" dirty="0">
                <a:highlight>
                  <a:srgbClr val="FFFFFF"/>
                </a:highlight>
              </a:rPr>
              <a:t>DEC/NAEYC, 2009</a:t>
            </a:r>
            <a:r>
              <a:rPr lang="hr-HR" sz="1900" dirty="0">
                <a:highlight>
                  <a:srgbClr val="FFFFFF"/>
                </a:highlight>
              </a:rPr>
              <a:t>)</a:t>
            </a:r>
            <a:endParaRPr lang="en-US" sz="1900" dirty="0">
              <a:latin typeface="+mj-lt"/>
            </a:endParaRPr>
          </a:p>
        </p:txBody>
      </p:sp>
      <p:sp>
        <p:nvSpPr>
          <p:cNvPr id="5" name="Pravokutnik: zaobljeni kutovi 4">
            <a:extLst>
              <a:ext uri="{FF2B5EF4-FFF2-40B4-BE49-F238E27FC236}">
                <a16:creationId xmlns:a16="http://schemas.microsoft.com/office/drawing/2014/main" id="{A39E24CF-0CF0-081A-EA9B-D84E6738F7CE}"/>
              </a:ext>
            </a:extLst>
          </p:cNvPr>
          <p:cNvSpPr/>
          <p:nvPr/>
        </p:nvSpPr>
        <p:spPr>
          <a:xfrm>
            <a:off x="236455" y="1968916"/>
            <a:ext cx="3506771" cy="252638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dirty="0">
                <a:latin typeface="+mj-lt"/>
              </a:rPr>
              <a:t>There is </a:t>
            </a:r>
            <a:r>
              <a:rPr lang="hr-HR" sz="2000" dirty="0">
                <a:latin typeface="+mj-lt"/>
              </a:rPr>
              <a:t>no</a:t>
            </a:r>
            <a:r>
              <a:rPr lang="en-GB" sz="2000" dirty="0">
                <a:effectLst/>
                <a:latin typeface="+mj-lt"/>
                <a:ea typeface="Calibri" panose="020F0502020204030204" pitchFamily="34" charset="0"/>
              </a:rPr>
              <a:t> shared definition of inclusion</a:t>
            </a:r>
            <a:r>
              <a:rPr lang="hr-HR" sz="2000" dirty="0">
                <a:effectLst/>
                <a:latin typeface="+mj-lt"/>
                <a:ea typeface="Calibri" panose="020F0502020204030204" pitchFamily="34" charset="0"/>
              </a:rPr>
              <a:t> </a:t>
            </a:r>
            <a:r>
              <a:rPr lang="en-US" sz="2000" dirty="0">
                <a:effectLst/>
                <a:latin typeface="+mj-lt"/>
                <a:ea typeface="Calibri" panose="020F0502020204030204" pitchFamily="34" charset="0"/>
              </a:rPr>
              <a:t>of </a:t>
            </a:r>
            <a:r>
              <a:rPr lang="en-GB" sz="2000" dirty="0">
                <a:effectLst/>
                <a:latin typeface="+mj-lt"/>
                <a:ea typeface="Calibri" panose="020F0502020204030204" pitchFamily="34" charset="0"/>
              </a:rPr>
              <a:t>practitioners, who work in </a:t>
            </a:r>
            <a:r>
              <a:rPr lang="hr-HR" sz="2000" dirty="0">
                <a:effectLst/>
                <a:latin typeface="+mj-lt"/>
                <a:ea typeface="Calibri" panose="020F0502020204030204" pitchFamily="34" charset="0"/>
              </a:rPr>
              <a:t>ECEC</a:t>
            </a:r>
            <a:r>
              <a:rPr lang="en-GB" sz="2000" dirty="0">
                <a:effectLst/>
                <a:latin typeface="+mj-lt"/>
                <a:ea typeface="Calibri" panose="020F0502020204030204" pitchFamily="34" charset="0"/>
              </a:rPr>
              <a:t> settings</a:t>
            </a:r>
            <a:r>
              <a:rPr lang="hr-HR" sz="2000" dirty="0">
                <a:effectLst/>
                <a:latin typeface="+mj-lt"/>
                <a:ea typeface="Calibri" panose="020F0502020204030204" pitchFamily="34" charset="0"/>
              </a:rPr>
              <a:t> (</a:t>
            </a:r>
            <a:r>
              <a:rPr lang="en-GB" sz="2000" dirty="0">
                <a:latin typeface="+mj-lt"/>
              </a:rPr>
              <a:t>DEC/NAEYC, 2009</a:t>
            </a:r>
            <a:r>
              <a:rPr lang="hr-HR" sz="2000" dirty="0">
                <a:latin typeface="+mj-lt"/>
              </a:rPr>
              <a:t>)</a:t>
            </a:r>
            <a:endParaRPr lang="en-US" sz="2000" dirty="0">
              <a:latin typeface="+mj-lt"/>
            </a:endParaRPr>
          </a:p>
        </p:txBody>
      </p:sp>
      <p:sp>
        <p:nvSpPr>
          <p:cNvPr id="6" name="Pravokutnik: zaobljeni kutovi 5">
            <a:extLst>
              <a:ext uri="{FF2B5EF4-FFF2-40B4-BE49-F238E27FC236}">
                <a16:creationId xmlns:a16="http://schemas.microsoft.com/office/drawing/2014/main" id="{B4DFD1B2-4FBC-0F45-9BDE-764B2CB4E0B0}"/>
              </a:ext>
            </a:extLst>
          </p:cNvPr>
          <p:cNvSpPr/>
          <p:nvPr/>
        </p:nvSpPr>
        <p:spPr>
          <a:xfrm>
            <a:off x="4342614" y="1909314"/>
            <a:ext cx="3506771" cy="252638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hr-HR" sz="2000" dirty="0">
                <a:solidFill>
                  <a:srgbClr val="000000"/>
                </a:solidFill>
                <a:latin typeface="+mj-lt"/>
                <a:ea typeface="Times New Roman" panose="02020603050405020304" pitchFamily="18" charset="0"/>
              </a:rPr>
              <a:t>Some </a:t>
            </a:r>
            <a:r>
              <a:rPr lang="en-GB" sz="2000" dirty="0">
                <a:solidFill>
                  <a:srgbClr val="000000"/>
                </a:solidFill>
                <a:effectLst/>
                <a:latin typeface="+mj-lt"/>
                <a:ea typeface="Times New Roman" panose="02020603050405020304" pitchFamily="18" charset="0"/>
              </a:rPr>
              <a:t>children need to be provided with additional, individualized support, to be able to participate fully in play and learning activities </a:t>
            </a:r>
            <a:r>
              <a:rPr lang="hr-HR" sz="2000" dirty="0">
                <a:ea typeface="Calibri" panose="020F0502020204030204" pitchFamily="34" charset="0"/>
              </a:rPr>
              <a:t>(</a:t>
            </a:r>
            <a:r>
              <a:rPr lang="en-GB" sz="2000" dirty="0"/>
              <a:t>DEC/NAEYC, 2009</a:t>
            </a:r>
            <a:r>
              <a:rPr lang="hr-HR" sz="2000" dirty="0"/>
              <a:t>)</a:t>
            </a:r>
            <a:endParaRPr lang="en-US" sz="2000" dirty="0">
              <a:latin typeface="+mj-lt"/>
            </a:endParaRPr>
          </a:p>
        </p:txBody>
      </p:sp>
      <p:sp>
        <p:nvSpPr>
          <p:cNvPr id="7" name="Elipsa 6">
            <a:extLst>
              <a:ext uri="{FF2B5EF4-FFF2-40B4-BE49-F238E27FC236}">
                <a16:creationId xmlns:a16="http://schemas.microsoft.com/office/drawing/2014/main" id="{75A00079-0774-F5A0-4EB0-AE996E065A64}"/>
              </a:ext>
            </a:extLst>
          </p:cNvPr>
          <p:cNvSpPr/>
          <p:nvPr/>
        </p:nvSpPr>
        <p:spPr>
          <a:xfrm>
            <a:off x="377071" y="4751109"/>
            <a:ext cx="2149313" cy="148000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Equal opportunities</a:t>
            </a:r>
          </a:p>
        </p:txBody>
      </p:sp>
      <p:sp>
        <p:nvSpPr>
          <p:cNvPr id="8" name="Elipsa 7">
            <a:extLst>
              <a:ext uri="{FF2B5EF4-FFF2-40B4-BE49-F238E27FC236}">
                <a16:creationId xmlns:a16="http://schemas.microsoft.com/office/drawing/2014/main" id="{7947824C-E0D1-6C8F-070D-4D644CDDBB45}"/>
              </a:ext>
            </a:extLst>
          </p:cNvPr>
          <p:cNvSpPr/>
          <p:nvPr/>
        </p:nvSpPr>
        <p:spPr>
          <a:xfrm>
            <a:off x="5224707" y="4495298"/>
            <a:ext cx="2149313" cy="148000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Sense of belonging</a:t>
            </a:r>
          </a:p>
        </p:txBody>
      </p:sp>
      <p:sp>
        <p:nvSpPr>
          <p:cNvPr id="9" name="Elipsa 8">
            <a:extLst>
              <a:ext uri="{FF2B5EF4-FFF2-40B4-BE49-F238E27FC236}">
                <a16:creationId xmlns:a16="http://schemas.microsoft.com/office/drawing/2014/main" id="{B6B50CA6-E41D-8E1A-A648-226441811851}"/>
              </a:ext>
            </a:extLst>
          </p:cNvPr>
          <p:cNvSpPr/>
          <p:nvPr/>
        </p:nvSpPr>
        <p:spPr>
          <a:xfrm>
            <a:off x="2765194" y="5235302"/>
            <a:ext cx="2149313" cy="148000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Identity</a:t>
            </a:r>
          </a:p>
        </p:txBody>
      </p:sp>
      <p:sp>
        <p:nvSpPr>
          <p:cNvPr id="10" name="Elipsa 9">
            <a:extLst>
              <a:ext uri="{FF2B5EF4-FFF2-40B4-BE49-F238E27FC236}">
                <a16:creationId xmlns:a16="http://schemas.microsoft.com/office/drawing/2014/main" id="{3A58A225-E6A3-A929-6192-7735636FD10F}"/>
              </a:ext>
            </a:extLst>
          </p:cNvPr>
          <p:cNvSpPr/>
          <p:nvPr/>
        </p:nvSpPr>
        <p:spPr>
          <a:xfrm>
            <a:off x="7659965" y="5271105"/>
            <a:ext cx="2149313" cy="148000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Safe environment </a:t>
            </a:r>
          </a:p>
        </p:txBody>
      </p:sp>
      <p:sp>
        <p:nvSpPr>
          <p:cNvPr id="11" name="Elipsa 10">
            <a:extLst>
              <a:ext uri="{FF2B5EF4-FFF2-40B4-BE49-F238E27FC236}">
                <a16:creationId xmlns:a16="http://schemas.microsoft.com/office/drawing/2014/main" id="{92C1A96B-DAF6-64F2-6B16-66975D3EB745}"/>
              </a:ext>
            </a:extLst>
          </p:cNvPr>
          <p:cNvSpPr/>
          <p:nvPr/>
        </p:nvSpPr>
        <p:spPr>
          <a:xfrm>
            <a:off x="9978957" y="4531100"/>
            <a:ext cx="2149313" cy="148000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Reflect</a:t>
            </a:r>
            <a:r>
              <a:rPr lang="hr-HR" dirty="0" err="1"/>
              <a:t>ing</a:t>
            </a:r>
            <a:r>
              <a:rPr lang="en-US" dirty="0"/>
              <a:t> </a:t>
            </a:r>
          </a:p>
        </p:txBody>
      </p:sp>
      <p:sp>
        <p:nvSpPr>
          <p:cNvPr id="12" name="Pravokutnik: zaobljeni kutovi 11">
            <a:extLst>
              <a:ext uri="{FF2B5EF4-FFF2-40B4-BE49-F238E27FC236}">
                <a16:creationId xmlns:a16="http://schemas.microsoft.com/office/drawing/2014/main" id="{64664A58-8564-B1C8-34EA-C1F0C063B651}"/>
              </a:ext>
            </a:extLst>
          </p:cNvPr>
          <p:cNvSpPr/>
          <p:nvPr/>
        </p:nvSpPr>
        <p:spPr>
          <a:xfrm>
            <a:off x="917100" y="1216854"/>
            <a:ext cx="2083324" cy="7729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t>PERSONAL VALUES</a:t>
            </a:r>
            <a:endParaRPr lang="en-US" dirty="0"/>
          </a:p>
        </p:txBody>
      </p:sp>
      <p:sp>
        <p:nvSpPr>
          <p:cNvPr id="13" name="Pravokutnik: zaobljeni kutovi 12">
            <a:extLst>
              <a:ext uri="{FF2B5EF4-FFF2-40B4-BE49-F238E27FC236}">
                <a16:creationId xmlns:a16="http://schemas.microsoft.com/office/drawing/2014/main" id="{6858FDA7-F491-E58A-4D57-D4F7CC427853}"/>
              </a:ext>
            </a:extLst>
          </p:cNvPr>
          <p:cNvSpPr/>
          <p:nvPr/>
        </p:nvSpPr>
        <p:spPr>
          <a:xfrm>
            <a:off x="5054337" y="1138347"/>
            <a:ext cx="2083324" cy="7729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t>INTERACTIONS</a:t>
            </a:r>
            <a:endParaRPr lang="en-US" dirty="0"/>
          </a:p>
        </p:txBody>
      </p:sp>
      <p:sp>
        <p:nvSpPr>
          <p:cNvPr id="14" name="Pravokutnik: zaobljeni kutovi 13">
            <a:extLst>
              <a:ext uri="{FF2B5EF4-FFF2-40B4-BE49-F238E27FC236}">
                <a16:creationId xmlns:a16="http://schemas.microsoft.com/office/drawing/2014/main" id="{855CA3B0-335E-D3C0-97C6-4925952AA65B}"/>
              </a:ext>
            </a:extLst>
          </p:cNvPr>
          <p:cNvSpPr/>
          <p:nvPr/>
        </p:nvSpPr>
        <p:spPr>
          <a:xfrm>
            <a:off x="9048160" y="1115166"/>
            <a:ext cx="2083324" cy="7729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t>INCLUSIVE ENVIRONMENT</a:t>
            </a:r>
            <a:endParaRPr lang="en-US" dirty="0"/>
          </a:p>
        </p:txBody>
      </p:sp>
      <p:pic>
        <p:nvPicPr>
          <p:cNvPr id="17" name="Slika 16">
            <a:extLst>
              <a:ext uri="{FF2B5EF4-FFF2-40B4-BE49-F238E27FC236}">
                <a16:creationId xmlns:a16="http://schemas.microsoft.com/office/drawing/2014/main" id="{81624716-5A89-AD53-272A-BF02961C21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4870" y="74441"/>
            <a:ext cx="1577860" cy="649256"/>
          </a:xfrm>
          <a:prstGeom prst="rect">
            <a:avLst/>
          </a:prstGeom>
        </p:spPr>
      </p:pic>
      <p:pic>
        <p:nvPicPr>
          <p:cNvPr id="18" name="Slika 17">
            <a:extLst>
              <a:ext uri="{FF2B5EF4-FFF2-40B4-BE49-F238E27FC236}">
                <a16:creationId xmlns:a16="http://schemas.microsoft.com/office/drawing/2014/main" id="{7069AF67-946F-DA3D-3B88-C2B9437183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08" y="-1"/>
            <a:ext cx="1682832" cy="793035"/>
          </a:xfrm>
          <a:prstGeom prst="rect">
            <a:avLst/>
          </a:prstGeom>
        </p:spPr>
      </p:pic>
    </p:spTree>
    <p:extLst>
      <p:ext uri="{BB962C8B-B14F-4D97-AF65-F5344CB8AC3E}">
        <p14:creationId xmlns:p14="http://schemas.microsoft.com/office/powerpoint/2010/main" val="217813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circle(in)">
                                      <p:cBhvr>
                                        <p:cTn id="41" dur="20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circle(in)">
                                      <p:cBhvr>
                                        <p:cTn id="46" dur="20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circle(in)">
                                      <p:cBhvr>
                                        <p:cTn id="51" dur="2000"/>
                                        <p:tgtEl>
                                          <p:spTgt spid="4"/>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heel(1)">
                                      <p:cBhvr>
                                        <p:cTn id="56" dur="20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heel(1)">
                                      <p:cBhvr>
                                        <p:cTn id="61" dur="20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heel(1)">
                                      <p:cBhvr>
                                        <p:cTn id="6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utnik 3">
            <a:extLst>
              <a:ext uri="{FF2B5EF4-FFF2-40B4-BE49-F238E27FC236}">
                <a16:creationId xmlns:a16="http://schemas.microsoft.com/office/drawing/2014/main" id="{964DEEE6-ECFF-BF19-053D-E0D035A70DD1}"/>
              </a:ext>
            </a:extLst>
          </p:cNvPr>
          <p:cNvSpPr/>
          <p:nvPr/>
        </p:nvSpPr>
        <p:spPr>
          <a:xfrm>
            <a:off x="404567" y="1734532"/>
            <a:ext cx="3281313" cy="40063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a:lnSpc>
                <a:spcPct val="150000"/>
              </a:lnSpc>
              <a:spcAft>
                <a:spcPts val="800"/>
              </a:spcAft>
            </a:pPr>
            <a:r>
              <a:rPr lang="en-GB" sz="2400" dirty="0">
                <a:effectLst/>
                <a:latin typeface="+mj-lt"/>
                <a:ea typeface="Calibri" panose="020F0502020204030204" pitchFamily="34" charset="0"/>
                <a:cs typeface="Times New Roman" panose="02020603050405020304" pitchFamily="18" charset="0"/>
              </a:rPr>
              <a:t>How do ECEC teachers describe and comment on diversity in their everyday practice? </a:t>
            </a:r>
            <a:endParaRPr lang="en-US" sz="2400" dirty="0">
              <a:effectLst/>
              <a:latin typeface="+mj-lt"/>
              <a:ea typeface="Calibri" panose="020F0502020204030204" pitchFamily="34" charset="0"/>
              <a:cs typeface="Times New Roman" panose="02020603050405020304" pitchFamily="18" charset="0"/>
            </a:endParaRPr>
          </a:p>
        </p:txBody>
      </p:sp>
      <p:sp>
        <p:nvSpPr>
          <p:cNvPr id="5" name="Pravokutnik 4">
            <a:extLst>
              <a:ext uri="{FF2B5EF4-FFF2-40B4-BE49-F238E27FC236}">
                <a16:creationId xmlns:a16="http://schemas.microsoft.com/office/drawing/2014/main" id="{2FBD7D23-D101-1805-771E-6DC41871E1C4}"/>
              </a:ext>
            </a:extLst>
          </p:cNvPr>
          <p:cNvSpPr/>
          <p:nvPr/>
        </p:nvSpPr>
        <p:spPr>
          <a:xfrm>
            <a:off x="8664019" y="1741602"/>
            <a:ext cx="3281313" cy="40063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a:lnSpc>
                <a:spcPct val="150000"/>
              </a:lnSpc>
              <a:spcAft>
                <a:spcPts val="800"/>
              </a:spcAft>
            </a:pPr>
            <a:r>
              <a:rPr lang="en-GB" sz="2400" dirty="0">
                <a:effectLst/>
                <a:latin typeface="+mj-lt"/>
                <a:ea typeface="Calibri" panose="020F0502020204030204" pitchFamily="34" charset="0"/>
                <a:cs typeface="Times New Roman" panose="02020603050405020304" pitchFamily="18" charset="0"/>
              </a:rPr>
              <a:t>How do ECEC teachers describe and comment on the inclusive learning environments they develop in their practice?</a:t>
            </a:r>
            <a:endParaRPr lang="en-US" sz="2400" dirty="0">
              <a:effectLst/>
              <a:latin typeface="+mj-lt"/>
              <a:ea typeface="Calibri" panose="020F0502020204030204" pitchFamily="34" charset="0"/>
              <a:cs typeface="Times New Roman" panose="02020603050405020304" pitchFamily="18" charset="0"/>
            </a:endParaRPr>
          </a:p>
        </p:txBody>
      </p:sp>
      <p:sp>
        <p:nvSpPr>
          <p:cNvPr id="6" name="Pravokutnik 5">
            <a:extLst>
              <a:ext uri="{FF2B5EF4-FFF2-40B4-BE49-F238E27FC236}">
                <a16:creationId xmlns:a16="http://schemas.microsoft.com/office/drawing/2014/main" id="{F362424D-F783-7591-C382-542CA64B8569}"/>
              </a:ext>
            </a:extLst>
          </p:cNvPr>
          <p:cNvSpPr/>
          <p:nvPr/>
        </p:nvSpPr>
        <p:spPr>
          <a:xfrm>
            <a:off x="4422349" y="1734532"/>
            <a:ext cx="3281313" cy="40063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a:lnSpc>
                <a:spcPct val="150000"/>
              </a:lnSpc>
              <a:spcAft>
                <a:spcPts val="800"/>
              </a:spcAft>
            </a:pPr>
            <a:r>
              <a:rPr lang="en-GB" sz="2400" dirty="0">
                <a:effectLst/>
                <a:latin typeface="+mj-lt"/>
                <a:ea typeface="Calibri" panose="020F0502020204030204" pitchFamily="34" charset="0"/>
                <a:cs typeface="Times New Roman" panose="02020603050405020304" pitchFamily="18" charset="0"/>
              </a:rPr>
              <a:t>How do ECEC teachers describe and comment on the democratic relationships they have in their practice? </a:t>
            </a:r>
            <a:endParaRPr lang="en-US" sz="2400" dirty="0">
              <a:effectLst/>
              <a:latin typeface="+mj-lt"/>
              <a:ea typeface="Calibri" panose="020F0502020204030204" pitchFamily="34" charset="0"/>
              <a:cs typeface="Times New Roman" panose="02020603050405020304" pitchFamily="18" charset="0"/>
            </a:endParaRPr>
          </a:p>
        </p:txBody>
      </p:sp>
      <p:pic>
        <p:nvPicPr>
          <p:cNvPr id="9" name="Slika 8">
            <a:extLst>
              <a:ext uri="{FF2B5EF4-FFF2-40B4-BE49-F238E27FC236}">
                <a16:creationId xmlns:a16="http://schemas.microsoft.com/office/drawing/2014/main" id="{3A5AADD4-8FE2-970A-CEFF-0233400A78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4870" y="74441"/>
            <a:ext cx="1577860" cy="649256"/>
          </a:xfrm>
          <a:prstGeom prst="rect">
            <a:avLst/>
          </a:prstGeom>
        </p:spPr>
      </p:pic>
      <p:pic>
        <p:nvPicPr>
          <p:cNvPr id="10" name="Slika 9">
            <a:extLst>
              <a:ext uri="{FF2B5EF4-FFF2-40B4-BE49-F238E27FC236}">
                <a16:creationId xmlns:a16="http://schemas.microsoft.com/office/drawing/2014/main" id="{71FDAB5F-0636-D178-AA8A-C61B9C7E1E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08" y="-1"/>
            <a:ext cx="1682832" cy="793035"/>
          </a:xfrm>
          <a:prstGeom prst="rect">
            <a:avLst/>
          </a:prstGeom>
        </p:spPr>
      </p:pic>
      <p:sp>
        <p:nvSpPr>
          <p:cNvPr id="11" name="Naslov 1">
            <a:extLst>
              <a:ext uri="{FF2B5EF4-FFF2-40B4-BE49-F238E27FC236}">
                <a16:creationId xmlns:a16="http://schemas.microsoft.com/office/drawing/2014/main" id="{282EF4B5-5828-5822-646A-6335D79C8A1D}"/>
              </a:ext>
            </a:extLst>
          </p:cNvPr>
          <p:cNvSpPr txBox="1">
            <a:spLocks/>
          </p:cNvSpPr>
          <p:nvPr/>
        </p:nvSpPr>
        <p:spPr>
          <a:xfrm>
            <a:off x="2224726" y="144962"/>
            <a:ext cx="7523178" cy="735406"/>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hr-HR" sz="3600" dirty="0">
                <a:solidFill>
                  <a:schemeClr val="accent5">
                    <a:lumMod val="75000"/>
                  </a:schemeClr>
                </a:solidFill>
              </a:rPr>
              <a:t>Research </a:t>
            </a:r>
            <a:r>
              <a:rPr lang="hr-HR" sz="3600" dirty="0" err="1">
                <a:solidFill>
                  <a:schemeClr val="accent5">
                    <a:lumMod val="75000"/>
                  </a:schemeClr>
                </a:solidFill>
              </a:rPr>
              <a:t>questions</a:t>
            </a:r>
            <a:endParaRPr lang="en-US" sz="3600" dirty="0">
              <a:solidFill>
                <a:schemeClr val="accent5">
                  <a:lumMod val="75000"/>
                </a:schemeClr>
              </a:solidFill>
            </a:endParaRPr>
          </a:p>
        </p:txBody>
      </p:sp>
    </p:spTree>
    <p:extLst>
      <p:ext uri="{BB962C8B-B14F-4D97-AF65-F5344CB8AC3E}">
        <p14:creationId xmlns:p14="http://schemas.microsoft.com/office/powerpoint/2010/main" val="359150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78529C09-FA1E-D04E-FE0E-1A45DCC5464B}"/>
              </a:ext>
            </a:extLst>
          </p:cNvPr>
          <p:cNvSpPr>
            <a:spLocks noGrp="1"/>
          </p:cNvSpPr>
          <p:nvPr>
            <p:ph idx="1"/>
          </p:nvPr>
        </p:nvSpPr>
        <p:spPr>
          <a:xfrm>
            <a:off x="611957" y="1102501"/>
            <a:ext cx="11124414" cy="5119189"/>
          </a:xfrm>
        </p:spPr>
        <p:txBody>
          <a:bodyPr>
            <a:noAutofit/>
          </a:bodyPr>
          <a:lstStyle/>
          <a:p>
            <a:pPr>
              <a:lnSpc>
                <a:spcPct val="100000"/>
              </a:lnSpc>
            </a:pPr>
            <a:r>
              <a:rPr lang="hr-HR" sz="2000" dirty="0">
                <a:latin typeface="+mj-lt"/>
                <a:ea typeface="Calibri" panose="020F0502020204030204" pitchFamily="34" charset="0"/>
              </a:rPr>
              <a:t>S</a:t>
            </a:r>
            <a:r>
              <a:rPr lang="en-GB" sz="2000" dirty="0" err="1">
                <a:effectLst/>
                <a:latin typeface="+mj-lt"/>
                <a:ea typeface="Calibri" panose="020F0502020204030204" pitchFamily="34" charset="0"/>
              </a:rPr>
              <a:t>cientific</a:t>
            </a:r>
            <a:r>
              <a:rPr lang="en-GB" sz="2000" dirty="0">
                <a:effectLst/>
                <a:latin typeface="+mj-lt"/>
                <a:ea typeface="Calibri" panose="020F0502020204030204" pitchFamily="34" charset="0"/>
              </a:rPr>
              <a:t> project “Models of Response to Educational Needs of Children at Risk of Social Exclusion in ECEC Institutions</a:t>
            </a:r>
            <a:r>
              <a:rPr lang="hr-HR" sz="2000" dirty="0">
                <a:effectLst/>
                <a:latin typeface="+mj-lt"/>
                <a:ea typeface="Calibri" panose="020F0502020204030204" pitchFamily="34" charset="0"/>
              </a:rPr>
              <a:t>” </a:t>
            </a:r>
            <a:r>
              <a:rPr lang="en-GB" sz="2000" dirty="0">
                <a:effectLst/>
                <a:latin typeface="+mj-lt"/>
                <a:ea typeface="Calibri" panose="020F0502020204030204" pitchFamily="34" charset="0"/>
              </a:rPr>
              <a:t> </a:t>
            </a:r>
            <a:endParaRPr lang="hr-HR" sz="2000" dirty="0">
              <a:effectLst/>
              <a:latin typeface="+mj-lt"/>
              <a:ea typeface="Calibri" panose="020F0502020204030204" pitchFamily="34" charset="0"/>
            </a:endParaRPr>
          </a:p>
          <a:p>
            <a:pPr>
              <a:lnSpc>
                <a:spcPct val="100000"/>
              </a:lnSpc>
            </a:pPr>
            <a:r>
              <a:rPr lang="en-US" sz="2000" dirty="0">
                <a:latin typeface="+mj-lt"/>
                <a:ea typeface="Calibri" panose="020F0502020204030204" pitchFamily="34" charset="0"/>
              </a:rPr>
              <a:t>Qualitative method </a:t>
            </a:r>
            <a:r>
              <a:rPr lang="hr-HR" sz="2000" dirty="0">
                <a:latin typeface="+mj-lt"/>
                <a:ea typeface="Calibri" panose="020F0502020204030204" pitchFamily="34" charset="0"/>
              </a:rPr>
              <a:t>/ </a:t>
            </a:r>
            <a:r>
              <a:rPr lang="hr-HR" sz="2000" dirty="0">
                <a:ea typeface="Calibri" panose="020F0502020204030204" pitchFamily="34" charset="0"/>
              </a:rPr>
              <a:t>T</a:t>
            </a:r>
            <a:r>
              <a:rPr lang="en-GB" sz="2000" dirty="0">
                <a:ea typeface="Calibri" panose="020F0502020204030204" pitchFamily="34" charset="0"/>
              </a:rPr>
              <a:t>hematic content analysis </a:t>
            </a:r>
            <a:r>
              <a:rPr lang="hr-HR" sz="2000" dirty="0">
                <a:ea typeface="Calibri" panose="020F0502020204030204" pitchFamily="34" charset="0"/>
              </a:rPr>
              <a:t> </a:t>
            </a:r>
            <a:endParaRPr lang="hr-HR" sz="2000" dirty="0">
              <a:latin typeface="+mj-lt"/>
              <a:ea typeface="Calibri" panose="020F0502020204030204" pitchFamily="34" charset="0"/>
            </a:endParaRPr>
          </a:p>
          <a:p>
            <a:pPr>
              <a:lnSpc>
                <a:spcPct val="100000"/>
              </a:lnSpc>
            </a:pPr>
            <a:r>
              <a:rPr lang="en-GB" sz="2000" dirty="0">
                <a:effectLst/>
                <a:latin typeface="+mj-lt"/>
                <a:ea typeface="Calibri" panose="020F0502020204030204" pitchFamily="34" charset="0"/>
              </a:rPr>
              <a:t>42 ECEC teachers </a:t>
            </a:r>
            <a:r>
              <a:rPr lang="hr-HR" sz="2000" dirty="0">
                <a:effectLst/>
                <a:latin typeface="+mj-lt"/>
                <a:ea typeface="Calibri" panose="020F0502020204030204" pitchFamily="34" charset="0"/>
              </a:rPr>
              <a:t>/</a:t>
            </a:r>
            <a:r>
              <a:rPr lang="en-GB" sz="2000" dirty="0">
                <a:effectLst/>
                <a:latin typeface="+mj-lt"/>
                <a:ea typeface="Calibri" panose="020F0502020204030204" pitchFamily="34" charset="0"/>
              </a:rPr>
              <a:t>15 Croatian ECEC institutions</a:t>
            </a:r>
            <a:endParaRPr lang="hr-HR" sz="2000" dirty="0">
              <a:effectLst/>
              <a:latin typeface="+mj-lt"/>
              <a:ea typeface="Calibri" panose="020F0502020204030204" pitchFamily="34" charset="0"/>
            </a:endParaRPr>
          </a:p>
          <a:p>
            <a:pPr>
              <a:lnSpc>
                <a:spcPct val="100000"/>
              </a:lnSpc>
            </a:pPr>
            <a:r>
              <a:rPr lang="hr-HR" sz="2000" dirty="0">
                <a:latin typeface="+mj-lt"/>
                <a:ea typeface="Calibri" panose="020F0502020204030204" pitchFamily="34" charset="0"/>
              </a:rPr>
              <a:t>A</a:t>
            </a:r>
            <a:r>
              <a:rPr lang="en-GB" sz="2000" dirty="0">
                <a:effectLst/>
                <a:latin typeface="+mj-lt"/>
                <a:ea typeface="Calibri" panose="020F0502020204030204" pitchFamily="34" charset="0"/>
              </a:rPr>
              <a:t> highly structured interview protocol </a:t>
            </a:r>
            <a:r>
              <a:rPr lang="hr-HR" sz="2000" dirty="0">
                <a:latin typeface="+mj-lt"/>
                <a:ea typeface="Calibri" panose="020F0502020204030204" pitchFamily="34" charset="0"/>
              </a:rPr>
              <a:t>/ t</a:t>
            </a:r>
            <a:r>
              <a:rPr lang="en-GB" sz="2000" dirty="0">
                <a:effectLst/>
                <a:latin typeface="+mj-lt"/>
                <a:ea typeface="Calibri" panose="020F0502020204030204" pitchFamily="34" charset="0"/>
              </a:rPr>
              <a:t>he semi-structured interview </a:t>
            </a:r>
            <a:endParaRPr lang="hr-HR" sz="2000" dirty="0">
              <a:effectLst/>
              <a:latin typeface="+mj-lt"/>
              <a:ea typeface="Calibri" panose="020F0502020204030204" pitchFamily="34" charset="0"/>
            </a:endParaRPr>
          </a:p>
          <a:p>
            <a:pPr>
              <a:lnSpc>
                <a:spcPct val="100000"/>
              </a:lnSpc>
            </a:pPr>
            <a:r>
              <a:rPr lang="en-US" sz="2000" dirty="0">
                <a:latin typeface="+mj-lt"/>
              </a:rPr>
              <a:t>Coding</a:t>
            </a:r>
            <a:r>
              <a:rPr lang="hr-HR" sz="2000" dirty="0">
                <a:latin typeface="+mj-lt"/>
              </a:rPr>
              <a:t>: </a:t>
            </a:r>
          </a:p>
          <a:p>
            <a:pPr lvl="1">
              <a:lnSpc>
                <a:spcPct val="100000"/>
              </a:lnSpc>
            </a:pPr>
            <a:r>
              <a:rPr lang="en-GB" sz="2000" dirty="0">
                <a:effectLst/>
                <a:latin typeface="+mj-lt"/>
                <a:ea typeface="Calibri" panose="020F0502020204030204" pitchFamily="34" charset="0"/>
              </a:rPr>
              <a:t>independent coding of 10% of randomly selected interview transcripts</a:t>
            </a:r>
            <a:r>
              <a:rPr lang="hr-HR" sz="2000" dirty="0">
                <a:latin typeface="+mj-lt"/>
                <a:ea typeface="Calibri" panose="020F0502020204030204" pitchFamily="34" charset="0"/>
              </a:rPr>
              <a:t>; </a:t>
            </a:r>
          </a:p>
          <a:p>
            <a:pPr lvl="1">
              <a:lnSpc>
                <a:spcPct val="100000"/>
              </a:lnSpc>
            </a:pPr>
            <a:r>
              <a:rPr lang="en-GB" sz="2000" dirty="0">
                <a:solidFill>
                  <a:srgbClr val="222222"/>
                </a:solidFill>
                <a:effectLst/>
                <a:latin typeface="+mj-lt"/>
                <a:ea typeface="Calibri" panose="020F0502020204030204" pitchFamily="34" charset="0"/>
                <a:cs typeface="Times New Roman" panose="02020603050405020304" pitchFamily="18" charset="0"/>
              </a:rPr>
              <a:t>checking the inter-rater reliability via NVivo (average Cohen’s Kappa Coefficient &gt; 0,70; </a:t>
            </a:r>
            <a:r>
              <a:rPr lang="en-GB" sz="2000" i="1" dirty="0">
                <a:solidFill>
                  <a:srgbClr val="222222"/>
                </a:solidFill>
                <a:effectLst/>
                <a:latin typeface="+mj-lt"/>
                <a:ea typeface="Calibri" panose="020F0502020204030204" pitchFamily="34" charset="0"/>
                <a:cs typeface="Times New Roman" panose="02020603050405020304" pitchFamily="18" charset="0"/>
              </a:rPr>
              <a:t>“substantial agreement”</a:t>
            </a:r>
            <a:r>
              <a:rPr lang="en-GB" sz="2000" dirty="0">
                <a:solidFill>
                  <a:srgbClr val="222222"/>
                </a:solidFill>
                <a:effectLst/>
                <a:latin typeface="+mj-lt"/>
                <a:ea typeface="Calibri" panose="020F0502020204030204" pitchFamily="34" charset="0"/>
                <a:cs typeface="Times New Roman" panose="02020603050405020304" pitchFamily="18" charset="0"/>
              </a:rPr>
              <a:t>; Landis and Koch, 1977; with the average level of agreement 97,51; min 82,28; max=100) for all nodes and sources;</a:t>
            </a:r>
            <a:endParaRPr lang="hr-HR" sz="2000" dirty="0">
              <a:solidFill>
                <a:srgbClr val="222222"/>
              </a:solidFill>
              <a:latin typeface="+mj-lt"/>
              <a:ea typeface="Calibri" panose="020F0502020204030204" pitchFamily="34" charset="0"/>
              <a:cs typeface="Times New Roman" panose="02020603050405020304" pitchFamily="18" charset="0"/>
            </a:endParaRPr>
          </a:p>
          <a:p>
            <a:pPr lvl="1">
              <a:lnSpc>
                <a:spcPct val="100000"/>
              </a:lnSpc>
            </a:pPr>
            <a:r>
              <a:rPr lang="en-GB" sz="2000" dirty="0">
                <a:effectLst/>
                <a:latin typeface="+mj-lt"/>
                <a:ea typeface="Calibri" panose="020F0502020204030204" pitchFamily="34" charset="0"/>
                <a:cs typeface="Times New Roman" panose="02020603050405020304" pitchFamily="18" charset="0"/>
              </a:rPr>
              <a:t>revision of the coding plan and discussing the meaning and understanding of the codes with lower inter-coder reliability</a:t>
            </a:r>
            <a:r>
              <a:rPr lang="hr-HR" sz="2000" dirty="0">
                <a:effectLst/>
                <a:latin typeface="+mj-lt"/>
                <a:ea typeface="Calibri" panose="020F0502020204030204" pitchFamily="34" charset="0"/>
                <a:cs typeface="Times New Roman" panose="02020603050405020304" pitchFamily="18" charset="0"/>
              </a:rPr>
              <a:t>;</a:t>
            </a:r>
          </a:p>
          <a:p>
            <a:pPr lvl="1">
              <a:lnSpc>
                <a:spcPct val="100000"/>
              </a:lnSpc>
            </a:pPr>
            <a:r>
              <a:rPr lang="en-GB" sz="2000" dirty="0">
                <a:effectLst/>
                <a:latin typeface="+mj-lt"/>
                <a:ea typeface="Calibri" panose="020F0502020204030204" pitchFamily="34" charset="0"/>
                <a:cs typeface="Times New Roman" panose="02020603050405020304" pitchFamily="18" charset="0"/>
              </a:rPr>
              <a:t>developing the final coding plan used by both researchers</a:t>
            </a:r>
            <a:r>
              <a:rPr lang="hr-HR" sz="2000" dirty="0">
                <a:effectLst/>
                <a:latin typeface="+mj-lt"/>
                <a:ea typeface="Calibri" panose="020F0502020204030204" pitchFamily="34" charset="0"/>
                <a:cs typeface="Times New Roman" panose="02020603050405020304" pitchFamily="18" charset="0"/>
              </a:rPr>
              <a:t>. </a:t>
            </a:r>
            <a:endParaRPr lang="en-US" sz="2000" dirty="0">
              <a:effectLst/>
              <a:latin typeface="+mj-lt"/>
              <a:ea typeface="Calibri" panose="020F0502020204030204" pitchFamily="34" charset="0"/>
              <a:cs typeface="Times New Roman" panose="02020603050405020304" pitchFamily="18" charset="0"/>
            </a:endParaRPr>
          </a:p>
          <a:p>
            <a:pPr>
              <a:lnSpc>
                <a:spcPct val="100000"/>
              </a:lnSpc>
            </a:pPr>
            <a:r>
              <a:rPr lang="en-US" sz="2000" dirty="0">
                <a:effectLst/>
                <a:latin typeface="+mj-lt"/>
                <a:ea typeface="Calibri" panose="020F0502020204030204" pitchFamily="34" charset="0"/>
              </a:rPr>
              <a:t>Themes</a:t>
            </a:r>
            <a:r>
              <a:rPr lang="hr-HR" sz="2000" dirty="0">
                <a:effectLst/>
                <a:latin typeface="+mj-lt"/>
                <a:ea typeface="Calibri" panose="020F0502020204030204" pitchFamily="34" charset="0"/>
              </a:rPr>
              <a:t>: </a:t>
            </a:r>
            <a:r>
              <a:rPr lang="en-GB" sz="2000" dirty="0">
                <a:effectLst/>
                <a:latin typeface="+mj-lt"/>
                <a:ea typeface="Calibri" panose="020F0502020204030204" pitchFamily="34" charset="0"/>
              </a:rPr>
              <a:t>(1) Diversity; (2) Democratic relationships, and (3) an Inclusive learning environment</a:t>
            </a:r>
            <a:r>
              <a:rPr lang="hr-HR" sz="2000" dirty="0">
                <a:effectLst/>
                <a:latin typeface="+mj-lt"/>
                <a:ea typeface="Calibri" panose="020F0502020204030204" pitchFamily="34" charset="0"/>
              </a:rPr>
              <a:t>: </a:t>
            </a:r>
            <a:r>
              <a:rPr lang="en-GB" sz="2000" dirty="0">
                <a:effectLst/>
                <a:latin typeface="+mj-lt"/>
                <a:ea typeface="Calibri" panose="020F0502020204030204" pitchFamily="34" charset="0"/>
                <a:cs typeface="Times New Roman" panose="02020603050405020304" pitchFamily="18" charset="0"/>
              </a:rPr>
              <a:t>associated with categories, codes, and their variations in practice. </a:t>
            </a:r>
            <a:endParaRPr lang="en-US" sz="2000" dirty="0">
              <a:effectLst/>
              <a:latin typeface="+mj-lt"/>
              <a:ea typeface="Calibri" panose="020F0502020204030204" pitchFamily="34" charset="0"/>
              <a:cs typeface="Times New Roman" panose="02020603050405020304" pitchFamily="18" charset="0"/>
            </a:endParaRPr>
          </a:p>
          <a:p>
            <a:pPr marL="0" indent="0">
              <a:lnSpc>
                <a:spcPct val="100000"/>
              </a:lnSpc>
              <a:buNone/>
            </a:pPr>
            <a:endParaRPr lang="en-US" sz="2000" dirty="0">
              <a:latin typeface="+mj-lt"/>
            </a:endParaRPr>
          </a:p>
        </p:txBody>
      </p:sp>
      <p:pic>
        <p:nvPicPr>
          <p:cNvPr id="6" name="Slika 5">
            <a:extLst>
              <a:ext uri="{FF2B5EF4-FFF2-40B4-BE49-F238E27FC236}">
                <a16:creationId xmlns:a16="http://schemas.microsoft.com/office/drawing/2014/main" id="{CF97983A-669C-19DE-BF1B-1036BA8DBC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4870" y="74441"/>
            <a:ext cx="1577860" cy="649256"/>
          </a:xfrm>
          <a:prstGeom prst="rect">
            <a:avLst/>
          </a:prstGeom>
        </p:spPr>
      </p:pic>
      <p:pic>
        <p:nvPicPr>
          <p:cNvPr id="7" name="Slika 6">
            <a:extLst>
              <a:ext uri="{FF2B5EF4-FFF2-40B4-BE49-F238E27FC236}">
                <a16:creationId xmlns:a16="http://schemas.microsoft.com/office/drawing/2014/main" id="{244D8160-4A74-06B1-FE94-46D23D6B32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08" y="-1"/>
            <a:ext cx="1682832" cy="793035"/>
          </a:xfrm>
          <a:prstGeom prst="rect">
            <a:avLst/>
          </a:prstGeom>
        </p:spPr>
      </p:pic>
      <p:sp>
        <p:nvSpPr>
          <p:cNvPr id="10" name="Naslov 1">
            <a:extLst>
              <a:ext uri="{FF2B5EF4-FFF2-40B4-BE49-F238E27FC236}">
                <a16:creationId xmlns:a16="http://schemas.microsoft.com/office/drawing/2014/main" id="{A7D76E5D-B37F-5A6E-2B83-7314438B7C4E}"/>
              </a:ext>
            </a:extLst>
          </p:cNvPr>
          <p:cNvSpPr txBox="1">
            <a:spLocks/>
          </p:cNvSpPr>
          <p:nvPr/>
        </p:nvSpPr>
        <p:spPr>
          <a:xfrm>
            <a:off x="2224726" y="144962"/>
            <a:ext cx="7523178" cy="735406"/>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hr-HR" sz="3600" dirty="0" err="1">
                <a:solidFill>
                  <a:schemeClr val="accent5">
                    <a:lumMod val="75000"/>
                  </a:schemeClr>
                </a:solidFill>
              </a:rPr>
              <a:t>Methodology</a:t>
            </a:r>
            <a:endParaRPr lang="en-US" sz="3600" dirty="0">
              <a:solidFill>
                <a:schemeClr val="accent5">
                  <a:lumMod val="75000"/>
                </a:schemeClr>
              </a:solidFill>
            </a:endParaRPr>
          </a:p>
        </p:txBody>
      </p:sp>
    </p:spTree>
    <p:extLst>
      <p:ext uri="{BB962C8B-B14F-4D97-AF65-F5344CB8AC3E}">
        <p14:creationId xmlns:p14="http://schemas.microsoft.com/office/powerpoint/2010/main" val="54210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46FFCAE-7F17-4437-4DBC-9DEC7AA8CE9D}"/>
              </a:ext>
            </a:extLst>
          </p:cNvPr>
          <p:cNvSpPr>
            <a:spLocks noGrp="1"/>
          </p:cNvSpPr>
          <p:nvPr>
            <p:ph type="title"/>
          </p:nvPr>
        </p:nvSpPr>
        <p:spPr>
          <a:xfrm>
            <a:off x="743932" y="1213538"/>
            <a:ext cx="10515600" cy="718957"/>
          </a:xfrm>
        </p:spPr>
        <p:txBody>
          <a:bodyPr>
            <a:normAutofit fontScale="90000"/>
          </a:bodyPr>
          <a:lstStyle/>
          <a:p>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graphicFrame>
        <p:nvGraphicFramePr>
          <p:cNvPr id="4" name="Rezervirano mjesto sadržaja 3">
            <a:extLst>
              <a:ext uri="{FF2B5EF4-FFF2-40B4-BE49-F238E27FC236}">
                <a16:creationId xmlns:a16="http://schemas.microsoft.com/office/drawing/2014/main" id="{6C28F341-7A16-57DE-545B-F76B53D752D4}"/>
              </a:ext>
            </a:extLst>
          </p:cNvPr>
          <p:cNvGraphicFramePr>
            <a:graphicFrameLocks noGrp="1"/>
          </p:cNvGraphicFramePr>
          <p:nvPr>
            <p:ph idx="1"/>
            <p:extLst>
              <p:ext uri="{D42A27DB-BD31-4B8C-83A1-F6EECF244321}">
                <p14:modId xmlns:p14="http://schemas.microsoft.com/office/powerpoint/2010/main" val="1452560035"/>
              </p:ext>
            </p:extLst>
          </p:nvPr>
        </p:nvGraphicFramePr>
        <p:xfrm>
          <a:off x="282804" y="1282875"/>
          <a:ext cx="11385941" cy="5281367"/>
        </p:xfrm>
        <a:graphic>
          <a:graphicData uri="http://schemas.openxmlformats.org/drawingml/2006/table">
            <a:tbl>
              <a:tblPr firstRow="1" firstCol="1" bandRow="1">
                <a:tableStyleId>{BC89EF96-8CEA-46FF-86C4-4CE0E7609802}</a:tableStyleId>
              </a:tblPr>
              <a:tblGrid>
                <a:gridCol w="1434805">
                  <a:extLst>
                    <a:ext uri="{9D8B030D-6E8A-4147-A177-3AD203B41FA5}">
                      <a16:colId xmlns:a16="http://schemas.microsoft.com/office/drawing/2014/main" val="1700231673"/>
                    </a:ext>
                  </a:extLst>
                </a:gridCol>
                <a:gridCol w="2684709">
                  <a:extLst>
                    <a:ext uri="{9D8B030D-6E8A-4147-A177-3AD203B41FA5}">
                      <a16:colId xmlns:a16="http://schemas.microsoft.com/office/drawing/2014/main" val="105319435"/>
                    </a:ext>
                  </a:extLst>
                </a:gridCol>
                <a:gridCol w="7266427">
                  <a:extLst>
                    <a:ext uri="{9D8B030D-6E8A-4147-A177-3AD203B41FA5}">
                      <a16:colId xmlns:a16="http://schemas.microsoft.com/office/drawing/2014/main" val="628600879"/>
                    </a:ext>
                  </a:extLst>
                </a:gridCol>
              </a:tblGrid>
              <a:tr h="360042">
                <a:tc>
                  <a:txBody>
                    <a:bodyPr/>
                    <a:lstStyle/>
                    <a:p>
                      <a:pPr>
                        <a:lnSpc>
                          <a:spcPct val="115000"/>
                        </a:lnSpc>
                        <a:spcAft>
                          <a:spcPts val="800"/>
                        </a:spcAft>
                      </a:pPr>
                      <a:r>
                        <a:rPr lang="en-GB" sz="1600">
                          <a:effectLst/>
                        </a:rPr>
                        <a:t>Category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1600" dirty="0">
                          <a:effectLst/>
                        </a:rPr>
                        <a:t>Codes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800"/>
                        </a:spcAft>
                      </a:pPr>
                      <a:r>
                        <a:rPr lang="en-GB" sz="1600">
                          <a:effectLst/>
                        </a:rPr>
                        <a:t>Examples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63019723"/>
                  </a:ext>
                </a:extLst>
              </a:tr>
              <a:tr h="739586">
                <a:tc rowSpan="2">
                  <a:txBody>
                    <a:bodyPr/>
                    <a:lstStyle/>
                    <a:p>
                      <a:pPr>
                        <a:lnSpc>
                          <a:spcPct val="115000"/>
                        </a:lnSpc>
                        <a:spcAft>
                          <a:spcPts val="800"/>
                        </a:spcAft>
                      </a:pPr>
                      <a:r>
                        <a:rPr lang="en-GB" sz="1600">
                          <a:effectLst/>
                        </a:rPr>
                        <a:t>Teacher experiences and attitudes about diversity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1600" dirty="0">
                          <a:effectLst/>
                        </a:rPr>
                        <a:t>Inclusive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800"/>
                        </a:spcAft>
                      </a:pPr>
                      <a:r>
                        <a:rPr lang="en-GB" sz="1600" i="1" dirty="0">
                          <a:effectLst/>
                        </a:rPr>
                        <a:t>´…it is important to create conditions in which individuals and social groups can have same possibilities…`</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03231141"/>
                  </a:ext>
                </a:extLst>
              </a:tr>
              <a:tr h="1518177">
                <a:tc vMerge="1">
                  <a:txBody>
                    <a:bodyPr/>
                    <a:lstStyle/>
                    <a:p>
                      <a:endParaRPr lang="en-US"/>
                    </a:p>
                  </a:txBody>
                  <a:tcPr/>
                </a:tc>
                <a:tc>
                  <a:txBody>
                    <a:bodyPr/>
                    <a:lstStyle/>
                    <a:p>
                      <a:pPr algn="ctr">
                        <a:lnSpc>
                          <a:spcPct val="115000"/>
                        </a:lnSpc>
                        <a:spcAft>
                          <a:spcPts val="800"/>
                        </a:spcAft>
                      </a:pPr>
                      <a:r>
                        <a:rPr lang="en-GB" sz="1600" dirty="0">
                          <a:effectLst/>
                        </a:rPr>
                        <a:t>Non-inclusive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800"/>
                        </a:spcAft>
                      </a:pPr>
                      <a:r>
                        <a:rPr lang="en-GB" sz="1600" i="1" dirty="0">
                          <a:effectLst/>
                        </a:rPr>
                        <a:t>´…minority groups learn normal things like all other children, that is normal, they have to respect the dominant culture…` </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34457480"/>
                  </a:ext>
                </a:extLst>
              </a:tr>
              <a:tr h="739586">
                <a:tc rowSpan="3">
                  <a:txBody>
                    <a:bodyPr/>
                    <a:lstStyle/>
                    <a:p>
                      <a:pPr>
                        <a:lnSpc>
                          <a:spcPct val="115000"/>
                        </a:lnSpc>
                        <a:spcAft>
                          <a:spcPts val="800"/>
                        </a:spcAft>
                      </a:pPr>
                      <a:r>
                        <a:rPr lang="en-GB" sz="1600">
                          <a:effectLst/>
                        </a:rPr>
                        <a:t>Teachers’ attitudes about children who need additional support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1600" dirty="0">
                          <a:effectLst/>
                        </a:rPr>
                        <a:t>Child being part of some minority group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800"/>
                        </a:spcAft>
                      </a:pPr>
                      <a:r>
                        <a:rPr lang="en-GB" sz="1600" i="1" dirty="0">
                          <a:effectLst/>
                        </a:rPr>
                        <a:t>´…we have this girl that came from Albania, she didn’t speak Croatian, and barely spoke English…`</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89358240"/>
                  </a:ext>
                </a:extLst>
              </a:tr>
              <a:tr h="772216">
                <a:tc vMerge="1">
                  <a:txBody>
                    <a:bodyPr/>
                    <a:lstStyle/>
                    <a:p>
                      <a:endParaRPr lang="en-US"/>
                    </a:p>
                  </a:txBody>
                  <a:tcPr/>
                </a:tc>
                <a:tc>
                  <a:txBody>
                    <a:bodyPr/>
                    <a:lstStyle/>
                    <a:p>
                      <a:pPr algn="ctr">
                        <a:lnSpc>
                          <a:spcPct val="115000"/>
                        </a:lnSpc>
                        <a:spcAft>
                          <a:spcPts val="800"/>
                        </a:spcAft>
                      </a:pPr>
                      <a:r>
                        <a:rPr lang="en-GB" sz="1600" dirty="0">
                          <a:effectLst/>
                        </a:rPr>
                        <a:t>Family characteristics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800"/>
                        </a:spcAft>
                      </a:pPr>
                      <a:r>
                        <a:rPr lang="en-GB" sz="1600" i="1" dirty="0">
                          <a:effectLst/>
                        </a:rPr>
                        <a:t>´…girl is in a specific situation, her parents divorced two years ago, and that has had an important influence on her life…`</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09803074"/>
                  </a:ext>
                </a:extLst>
              </a:tr>
              <a:tr h="1151760">
                <a:tc vMerge="1">
                  <a:txBody>
                    <a:bodyPr/>
                    <a:lstStyle/>
                    <a:p>
                      <a:endParaRPr lang="en-US"/>
                    </a:p>
                  </a:txBody>
                  <a:tcPr/>
                </a:tc>
                <a:tc>
                  <a:txBody>
                    <a:bodyPr/>
                    <a:lstStyle/>
                    <a:p>
                      <a:pPr algn="ctr">
                        <a:lnSpc>
                          <a:spcPct val="115000"/>
                        </a:lnSpc>
                        <a:spcAft>
                          <a:spcPts val="800"/>
                        </a:spcAft>
                      </a:pPr>
                      <a:r>
                        <a:rPr lang="en-GB" sz="1600" dirty="0">
                          <a:effectLst/>
                        </a:rPr>
                        <a:t>Child characteristics or behaviour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800"/>
                        </a:spcAft>
                      </a:pPr>
                      <a:r>
                        <a:rPr lang="en-GB" sz="1600" i="1" dirty="0">
                          <a:effectLst/>
                        </a:rPr>
                        <a:t>´…we are following the development of a child that is so self-deprecating, that reacts badly when he comes into contact with other children, he says something bad, or hits another child…`</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34510776"/>
                  </a:ext>
                </a:extLst>
              </a:tr>
            </a:tbl>
          </a:graphicData>
        </a:graphic>
      </p:graphicFrame>
      <p:pic>
        <p:nvPicPr>
          <p:cNvPr id="7" name="Slika 6">
            <a:extLst>
              <a:ext uri="{FF2B5EF4-FFF2-40B4-BE49-F238E27FC236}">
                <a16:creationId xmlns:a16="http://schemas.microsoft.com/office/drawing/2014/main" id="{B219EC58-FD99-2B10-5AD3-16130D8E4B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4870" y="74441"/>
            <a:ext cx="1577860" cy="649256"/>
          </a:xfrm>
          <a:prstGeom prst="rect">
            <a:avLst/>
          </a:prstGeom>
        </p:spPr>
      </p:pic>
      <p:pic>
        <p:nvPicPr>
          <p:cNvPr id="8" name="Slika 7">
            <a:extLst>
              <a:ext uri="{FF2B5EF4-FFF2-40B4-BE49-F238E27FC236}">
                <a16:creationId xmlns:a16="http://schemas.microsoft.com/office/drawing/2014/main" id="{6CF7B00F-8BD5-4F25-D792-3AB0A34719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08" y="-1"/>
            <a:ext cx="1682832" cy="793035"/>
          </a:xfrm>
          <a:prstGeom prst="rect">
            <a:avLst/>
          </a:prstGeom>
        </p:spPr>
      </p:pic>
      <p:sp>
        <p:nvSpPr>
          <p:cNvPr id="9" name="Naslov 1">
            <a:extLst>
              <a:ext uri="{FF2B5EF4-FFF2-40B4-BE49-F238E27FC236}">
                <a16:creationId xmlns:a16="http://schemas.microsoft.com/office/drawing/2014/main" id="{4E204FD3-2F43-1F5C-B507-EF2B369554C8}"/>
              </a:ext>
            </a:extLst>
          </p:cNvPr>
          <p:cNvSpPr txBox="1">
            <a:spLocks/>
          </p:cNvSpPr>
          <p:nvPr/>
        </p:nvSpPr>
        <p:spPr>
          <a:xfrm>
            <a:off x="2187019" y="169750"/>
            <a:ext cx="7532016" cy="98625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36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How ECEC teachers describe democratic culture and diversity in their everyday practice?</a:t>
            </a:r>
            <a:endParaRPr lang="en-US" sz="3600" dirty="0">
              <a:solidFill>
                <a:schemeClr val="accent5">
                  <a:lumMod val="75000"/>
                </a:schemeClr>
              </a:solidFill>
            </a:endParaRPr>
          </a:p>
        </p:txBody>
      </p:sp>
    </p:spTree>
    <p:extLst>
      <p:ext uri="{BB962C8B-B14F-4D97-AF65-F5344CB8AC3E}">
        <p14:creationId xmlns:p14="http://schemas.microsoft.com/office/powerpoint/2010/main" val="1201218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46FFCAE-7F17-4437-4DBC-9DEC7AA8CE9D}"/>
              </a:ext>
            </a:extLst>
          </p:cNvPr>
          <p:cNvSpPr>
            <a:spLocks noGrp="1"/>
          </p:cNvSpPr>
          <p:nvPr>
            <p:ph type="title"/>
          </p:nvPr>
        </p:nvSpPr>
        <p:spPr>
          <a:xfrm>
            <a:off x="743932" y="1213538"/>
            <a:ext cx="10515600" cy="718957"/>
          </a:xfrm>
        </p:spPr>
        <p:txBody>
          <a:bodyPr>
            <a:normAutofit fontScale="90000"/>
          </a:bodyPr>
          <a:lstStyle/>
          <a:p>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7" name="Slika 6">
            <a:extLst>
              <a:ext uri="{FF2B5EF4-FFF2-40B4-BE49-F238E27FC236}">
                <a16:creationId xmlns:a16="http://schemas.microsoft.com/office/drawing/2014/main" id="{B219EC58-FD99-2B10-5AD3-16130D8E4B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378" y="5966193"/>
            <a:ext cx="1577860" cy="649256"/>
          </a:xfrm>
          <a:prstGeom prst="rect">
            <a:avLst/>
          </a:prstGeom>
        </p:spPr>
      </p:pic>
      <p:pic>
        <p:nvPicPr>
          <p:cNvPr id="8" name="Slika 7">
            <a:extLst>
              <a:ext uri="{FF2B5EF4-FFF2-40B4-BE49-F238E27FC236}">
                <a16:creationId xmlns:a16="http://schemas.microsoft.com/office/drawing/2014/main" id="{6CF7B00F-8BD5-4F25-D792-3AB0A34719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08" y="-1"/>
            <a:ext cx="1682832" cy="793035"/>
          </a:xfrm>
          <a:prstGeom prst="rect">
            <a:avLst/>
          </a:prstGeom>
        </p:spPr>
      </p:pic>
      <p:sp>
        <p:nvSpPr>
          <p:cNvPr id="9" name="Naslov 1">
            <a:extLst>
              <a:ext uri="{FF2B5EF4-FFF2-40B4-BE49-F238E27FC236}">
                <a16:creationId xmlns:a16="http://schemas.microsoft.com/office/drawing/2014/main" id="{4E204FD3-2F43-1F5C-B507-EF2B369554C8}"/>
              </a:ext>
            </a:extLst>
          </p:cNvPr>
          <p:cNvSpPr txBox="1">
            <a:spLocks/>
          </p:cNvSpPr>
          <p:nvPr/>
        </p:nvSpPr>
        <p:spPr>
          <a:xfrm>
            <a:off x="333915" y="1287097"/>
            <a:ext cx="2479249" cy="389244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36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How ECEC teachers describe democratic culture and diversity in their everyday practice?</a:t>
            </a:r>
            <a:endParaRPr lang="en-US" sz="3600" dirty="0">
              <a:solidFill>
                <a:schemeClr val="accent5">
                  <a:lumMod val="75000"/>
                </a:schemeClr>
              </a:solidFill>
            </a:endParaRPr>
          </a:p>
        </p:txBody>
      </p:sp>
      <p:pic>
        <p:nvPicPr>
          <p:cNvPr id="6" name="Rezervirano mjesto sadržaja 3">
            <a:extLst>
              <a:ext uri="{FF2B5EF4-FFF2-40B4-BE49-F238E27FC236}">
                <a16:creationId xmlns:a16="http://schemas.microsoft.com/office/drawing/2014/main" id="{89476CCF-6177-836A-6921-2B53A5855625}"/>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874418" y="65450"/>
            <a:ext cx="7751974" cy="6727099"/>
          </a:xfrm>
          <a:prstGeom prst="rect">
            <a:avLst/>
          </a:prstGeom>
        </p:spPr>
      </p:pic>
    </p:spTree>
    <p:extLst>
      <p:ext uri="{BB962C8B-B14F-4D97-AF65-F5344CB8AC3E}">
        <p14:creationId xmlns:p14="http://schemas.microsoft.com/office/powerpoint/2010/main" val="1789293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Rezervirano mjesto sadržaja 3">
            <a:extLst>
              <a:ext uri="{FF2B5EF4-FFF2-40B4-BE49-F238E27FC236}">
                <a16:creationId xmlns:a16="http://schemas.microsoft.com/office/drawing/2014/main" id="{066AE34A-2E48-326D-42B6-6A1F18C12C76}"/>
              </a:ext>
            </a:extLst>
          </p:cNvPr>
          <p:cNvGraphicFramePr>
            <a:graphicFrameLocks noGrp="1"/>
          </p:cNvGraphicFramePr>
          <p:nvPr>
            <p:ph idx="1"/>
            <p:extLst>
              <p:ext uri="{D42A27DB-BD31-4B8C-83A1-F6EECF244321}">
                <p14:modId xmlns:p14="http://schemas.microsoft.com/office/powerpoint/2010/main" val="1345183377"/>
              </p:ext>
            </p:extLst>
          </p:nvPr>
        </p:nvGraphicFramePr>
        <p:xfrm>
          <a:off x="83154" y="1079755"/>
          <a:ext cx="12025691" cy="5778245"/>
        </p:xfrm>
        <a:graphic>
          <a:graphicData uri="http://schemas.openxmlformats.org/drawingml/2006/table">
            <a:tbl>
              <a:tblPr firstRow="1" firstCol="1" bandRow="1">
                <a:tableStyleId>{3B4B98B0-60AC-42C2-AFA5-B58CD77FA1E5}</a:tableStyleId>
              </a:tblPr>
              <a:tblGrid>
                <a:gridCol w="1259274">
                  <a:extLst>
                    <a:ext uri="{9D8B030D-6E8A-4147-A177-3AD203B41FA5}">
                      <a16:colId xmlns:a16="http://schemas.microsoft.com/office/drawing/2014/main" val="3278905969"/>
                    </a:ext>
                  </a:extLst>
                </a:gridCol>
                <a:gridCol w="2554664">
                  <a:extLst>
                    <a:ext uri="{9D8B030D-6E8A-4147-A177-3AD203B41FA5}">
                      <a16:colId xmlns:a16="http://schemas.microsoft.com/office/drawing/2014/main" val="4021569711"/>
                    </a:ext>
                  </a:extLst>
                </a:gridCol>
                <a:gridCol w="8211753">
                  <a:extLst>
                    <a:ext uri="{9D8B030D-6E8A-4147-A177-3AD203B41FA5}">
                      <a16:colId xmlns:a16="http://schemas.microsoft.com/office/drawing/2014/main" val="4235942350"/>
                    </a:ext>
                  </a:extLst>
                </a:gridCol>
              </a:tblGrid>
              <a:tr h="218251">
                <a:tc>
                  <a:txBody>
                    <a:bodyPr/>
                    <a:lstStyle/>
                    <a:p>
                      <a:pPr>
                        <a:lnSpc>
                          <a:spcPct val="115000"/>
                        </a:lnSpc>
                        <a:spcAft>
                          <a:spcPts val="800"/>
                        </a:spcAft>
                      </a:pPr>
                      <a:r>
                        <a:rPr lang="en-GB" sz="1600" dirty="0">
                          <a:effectLst/>
                        </a:rPr>
                        <a:t>Category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304" marR="64304" marT="0" marB="0" anchor="ctr"/>
                </a:tc>
                <a:tc>
                  <a:txBody>
                    <a:bodyPr/>
                    <a:lstStyle/>
                    <a:p>
                      <a:pPr algn="ctr">
                        <a:lnSpc>
                          <a:spcPct val="115000"/>
                        </a:lnSpc>
                        <a:spcAft>
                          <a:spcPts val="800"/>
                        </a:spcAft>
                      </a:pPr>
                      <a:r>
                        <a:rPr lang="en-GB" sz="1600" dirty="0">
                          <a:effectLst/>
                        </a:rPr>
                        <a:t>Code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304" marR="64304" marT="0" marB="0" anchor="ctr"/>
                </a:tc>
                <a:tc>
                  <a:txBody>
                    <a:bodyPr/>
                    <a:lstStyle/>
                    <a:p>
                      <a:pPr>
                        <a:lnSpc>
                          <a:spcPct val="115000"/>
                        </a:lnSpc>
                        <a:spcAft>
                          <a:spcPts val="800"/>
                        </a:spcAft>
                      </a:pPr>
                      <a:r>
                        <a:rPr lang="en-GB" sz="1600" dirty="0">
                          <a:effectLst/>
                        </a:rPr>
                        <a:t>Example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304" marR="64304" marT="0" marB="0" anchor="ctr"/>
                </a:tc>
                <a:extLst>
                  <a:ext uri="{0D108BD9-81ED-4DB2-BD59-A6C34878D82A}">
                    <a16:rowId xmlns:a16="http://schemas.microsoft.com/office/drawing/2014/main" val="1082186703"/>
                  </a:ext>
                </a:extLst>
              </a:tr>
              <a:tr h="704098">
                <a:tc rowSpan="3">
                  <a:txBody>
                    <a:bodyPr/>
                    <a:lstStyle/>
                    <a:p>
                      <a:pPr>
                        <a:lnSpc>
                          <a:spcPct val="115000"/>
                        </a:lnSpc>
                        <a:spcAft>
                          <a:spcPts val="800"/>
                        </a:spcAft>
                      </a:pPr>
                      <a:r>
                        <a:rPr lang="en-GB" sz="1600">
                          <a:effectLst/>
                        </a:rPr>
                        <a:t>The level of Interaction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304" marR="64304" marT="0" marB="0" anchor="ctr"/>
                </a:tc>
                <a:tc>
                  <a:txBody>
                    <a:bodyPr/>
                    <a:lstStyle/>
                    <a:p>
                      <a:pPr algn="ctr">
                        <a:lnSpc>
                          <a:spcPct val="115000"/>
                        </a:lnSpc>
                        <a:spcAft>
                          <a:spcPts val="800"/>
                        </a:spcAft>
                      </a:pPr>
                      <a:r>
                        <a:rPr lang="en-GB" sz="1600" dirty="0">
                          <a:effectLst/>
                        </a:rPr>
                        <a:t>ECEC Teacher - Child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304" marR="64304" marT="0" marB="0" anchor="ctr"/>
                </a:tc>
                <a:tc>
                  <a:txBody>
                    <a:bodyPr/>
                    <a:lstStyle/>
                    <a:p>
                      <a:pPr>
                        <a:lnSpc>
                          <a:spcPct val="115000"/>
                        </a:lnSpc>
                        <a:spcAft>
                          <a:spcPts val="800"/>
                        </a:spcAft>
                      </a:pPr>
                      <a:r>
                        <a:rPr lang="en-GB" sz="1600" i="1" dirty="0">
                          <a:effectLst/>
                        </a:rPr>
                        <a:t>´…our role as a teacher is to be available to the child, to know what his/her situation is, to be familiar with it and to be open to conversation…`</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64304" marR="64304" marT="0" marB="0" anchor="ctr"/>
                </a:tc>
                <a:extLst>
                  <a:ext uri="{0D108BD9-81ED-4DB2-BD59-A6C34878D82A}">
                    <a16:rowId xmlns:a16="http://schemas.microsoft.com/office/drawing/2014/main" val="1794207008"/>
                  </a:ext>
                </a:extLst>
              </a:tr>
              <a:tr h="708830">
                <a:tc vMerge="1">
                  <a:txBody>
                    <a:bodyPr/>
                    <a:lstStyle/>
                    <a:p>
                      <a:endParaRPr lang="en-US"/>
                    </a:p>
                  </a:txBody>
                  <a:tcPr/>
                </a:tc>
                <a:tc>
                  <a:txBody>
                    <a:bodyPr/>
                    <a:lstStyle/>
                    <a:p>
                      <a:pPr algn="ctr">
                        <a:lnSpc>
                          <a:spcPct val="115000"/>
                        </a:lnSpc>
                        <a:spcAft>
                          <a:spcPts val="800"/>
                        </a:spcAft>
                      </a:pPr>
                      <a:r>
                        <a:rPr lang="en-GB" sz="1600" dirty="0">
                          <a:effectLst/>
                        </a:rPr>
                        <a:t>ECEC teacher - other within ECEC setting/institution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304" marR="64304" marT="0" marB="0" anchor="ctr"/>
                </a:tc>
                <a:tc>
                  <a:txBody>
                    <a:bodyPr/>
                    <a:lstStyle/>
                    <a:p>
                      <a:pPr>
                        <a:lnSpc>
                          <a:spcPct val="115000"/>
                        </a:lnSpc>
                        <a:spcAft>
                          <a:spcPts val="800"/>
                        </a:spcAft>
                      </a:pPr>
                      <a:r>
                        <a:rPr lang="en-GB" sz="1600" i="1" dirty="0">
                          <a:effectLst/>
                        </a:rPr>
                        <a:t>´…the exchange of information about the child, above all. Of course, it’s important that we help each other in any aspect, with ideas, didactics, professional literature... exchange of knowledge... `</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64304" marR="64304" marT="0" marB="0" anchor="ctr"/>
                </a:tc>
                <a:extLst>
                  <a:ext uri="{0D108BD9-81ED-4DB2-BD59-A6C34878D82A}">
                    <a16:rowId xmlns:a16="http://schemas.microsoft.com/office/drawing/2014/main" val="1899136737"/>
                  </a:ext>
                </a:extLst>
              </a:tr>
              <a:tr h="937084">
                <a:tc vMerge="1">
                  <a:txBody>
                    <a:bodyPr/>
                    <a:lstStyle/>
                    <a:p>
                      <a:endParaRPr lang="en-US"/>
                    </a:p>
                  </a:txBody>
                  <a:tcPr/>
                </a:tc>
                <a:tc>
                  <a:txBody>
                    <a:bodyPr/>
                    <a:lstStyle/>
                    <a:p>
                      <a:pPr algn="ctr">
                        <a:lnSpc>
                          <a:spcPct val="115000"/>
                        </a:lnSpc>
                        <a:spcAft>
                          <a:spcPts val="800"/>
                        </a:spcAft>
                      </a:pPr>
                      <a:r>
                        <a:rPr lang="en-GB" sz="1600" dirty="0">
                          <a:effectLst/>
                        </a:rPr>
                        <a:t>ECEC Teacher – parents and other outside ECEC setting/institution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304" marR="64304" marT="0" marB="0" anchor="ctr"/>
                </a:tc>
                <a:tc>
                  <a:txBody>
                    <a:bodyPr/>
                    <a:lstStyle/>
                    <a:p>
                      <a:pPr>
                        <a:lnSpc>
                          <a:spcPct val="115000"/>
                        </a:lnSpc>
                        <a:spcAft>
                          <a:spcPts val="800"/>
                        </a:spcAft>
                      </a:pPr>
                      <a:r>
                        <a:rPr lang="en-GB" sz="1600" i="1" dirty="0">
                          <a:effectLst/>
                        </a:rPr>
                        <a:t>´… that's where I really focused on working with parents to see how that child spends time when he's at home, how he gets involved in social interactions when he's in the park, what that child likes to do the most ... `</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64304" marR="64304" marT="0" marB="0" anchor="ctr"/>
                </a:tc>
                <a:extLst>
                  <a:ext uri="{0D108BD9-81ED-4DB2-BD59-A6C34878D82A}">
                    <a16:rowId xmlns:a16="http://schemas.microsoft.com/office/drawing/2014/main" val="1030231582"/>
                  </a:ext>
                </a:extLst>
              </a:tr>
              <a:tr h="704098">
                <a:tc rowSpan="3">
                  <a:txBody>
                    <a:bodyPr/>
                    <a:lstStyle/>
                    <a:p>
                      <a:pPr>
                        <a:lnSpc>
                          <a:spcPct val="115000"/>
                        </a:lnSpc>
                        <a:spcAft>
                          <a:spcPts val="800"/>
                        </a:spcAft>
                      </a:pPr>
                      <a:r>
                        <a:rPr lang="en-GB" sz="1600">
                          <a:effectLst/>
                        </a:rPr>
                        <a:t>Objective of interaction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304" marR="64304" marT="0" marB="0" anchor="ctr"/>
                </a:tc>
                <a:tc>
                  <a:txBody>
                    <a:bodyPr/>
                    <a:lstStyle/>
                    <a:p>
                      <a:pPr algn="ctr">
                        <a:lnSpc>
                          <a:spcPct val="115000"/>
                        </a:lnSpc>
                        <a:spcAft>
                          <a:spcPts val="800"/>
                        </a:spcAft>
                      </a:pPr>
                      <a:r>
                        <a:rPr lang="en-GB" sz="1600">
                          <a:effectLst/>
                        </a:rPr>
                        <a:t>Assessment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304" marR="64304" marT="0" marB="0" anchor="ctr"/>
                </a:tc>
                <a:tc>
                  <a:txBody>
                    <a:bodyPr/>
                    <a:lstStyle/>
                    <a:p>
                      <a:pPr>
                        <a:lnSpc>
                          <a:spcPct val="115000"/>
                        </a:lnSpc>
                        <a:spcAft>
                          <a:spcPts val="800"/>
                        </a:spcAft>
                      </a:pPr>
                      <a:r>
                        <a:rPr lang="en-GB" sz="1600" i="1" dirty="0">
                          <a:effectLst/>
                        </a:rPr>
                        <a:t>´…we were following her, and then also come in some activity in her to direct her attention towards some game, that will help us to see what actually she can or cannot do…`</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64304" marR="64304" marT="0" marB="0" anchor="ctr"/>
                </a:tc>
                <a:extLst>
                  <a:ext uri="{0D108BD9-81ED-4DB2-BD59-A6C34878D82A}">
                    <a16:rowId xmlns:a16="http://schemas.microsoft.com/office/drawing/2014/main" val="578350023"/>
                  </a:ext>
                </a:extLst>
              </a:tr>
              <a:tr h="700875">
                <a:tc vMerge="1">
                  <a:txBody>
                    <a:bodyPr/>
                    <a:lstStyle/>
                    <a:p>
                      <a:endParaRPr lang="en-US"/>
                    </a:p>
                  </a:txBody>
                  <a:tcPr/>
                </a:tc>
                <a:tc>
                  <a:txBody>
                    <a:bodyPr/>
                    <a:lstStyle/>
                    <a:p>
                      <a:pPr algn="ctr">
                        <a:lnSpc>
                          <a:spcPct val="115000"/>
                        </a:lnSpc>
                        <a:spcAft>
                          <a:spcPts val="800"/>
                        </a:spcAft>
                      </a:pPr>
                      <a:r>
                        <a:rPr lang="en-GB" sz="1600" dirty="0">
                          <a:effectLst/>
                        </a:rPr>
                        <a:t>Preventive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304" marR="64304" marT="0" marB="0" anchor="ctr"/>
                </a:tc>
                <a:tc>
                  <a:txBody>
                    <a:bodyPr/>
                    <a:lstStyle/>
                    <a:p>
                      <a:pPr>
                        <a:lnSpc>
                          <a:spcPct val="115000"/>
                        </a:lnSpc>
                        <a:spcAft>
                          <a:spcPts val="800"/>
                        </a:spcAft>
                      </a:pPr>
                      <a:r>
                        <a:rPr lang="en-GB" sz="1600" i="1" dirty="0">
                          <a:effectLst/>
                        </a:rPr>
                        <a:t>´…I sat every day with her, and teaching her English with cards, so she would be able to make contact with other children and not be excluded…` </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64304" marR="64304" marT="0" marB="0" anchor="ctr"/>
                </a:tc>
                <a:extLst>
                  <a:ext uri="{0D108BD9-81ED-4DB2-BD59-A6C34878D82A}">
                    <a16:rowId xmlns:a16="http://schemas.microsoft.com/office/drawing/2014/main" val="712378433"/>
                  </a:ext>
                </a:extLst>
              </a:tr>
              <a:tr h="471113">
                <a:tc vMerge="1">
                  <a:txBody>
                    <a:bodyPr/>
                    <a:lstStyle/>
                    <a:p>
                      <a:endParaRPr lang="en-US"/>
                    </a:p>
                  </a:txBody>
                  <a:tcPr/>
                </a:tc>
                <a:tc>
                  <a:txBody>
                    <a:bodyPr/>
                    <a:lstStyle/>
                    <a:p>
                      <a:pPr algn="ctr">
                        <a:lnSpc>
                          <a:spcPct val="115000"/>
                        </a:lnSpc>
                        <a:spcAft>
                          <a:spcPts val="800"/>
                        </a:spcAft>
                      </a:pPr>
                      <a:r>
                        <a:rPr lang="en-GB" sz="1600" dirty="0">
                          <a:effectLst/>
                        </a:rPr>
                        <a:t>Corrective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304" marR="64304" marT="0" marB="0" anchor="ctr"/>
                </a:tc>
                <a:tc>
                  <a:txBody>
                    <a:bodyPr/>
                    <a:lstStyle/>
                    <a:p>
                      <a:pPr>
                        <a:lnSpc>
                          <a:spcPct val="115000"/>
                        </a:lnSpc>
                        <a:spcAft>
                          <a:spcPts val="800"/>
                        </a:spcAft>
                      </a:pPr>
                      <a:r>
                        <a:rPr lang="en-GB" sz="1600" i="1" dirty="0">
                          <a:effectLst/>
                        </a:rPr>
                        <a:t>´…I prepared music activities, because those are most productive with these types of children…`</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64304" marR="64304" marT="0" marB="0" anchor="ctr"/>
                </a:tc>
                <a:extLst>
                  <a:ext uri="{0D108BD9-81ED-4DB2-BD59-A6C34878D82A}">
                    <a16:rowId xmlns:a16="http://schemas.microsoft.com/office/drawing/2014/main" val="3099365059"/>
                  </a:ext>
                </a:extLst>
              </a:tr>
              <a:tr h="467890">
                <a:tc rowSpan="2">
                  <a:txBody>
                    <a:bodyPr/>
                    <a:lstStyle/>
                    <a:p>
                      <a:pPr>
                        <a:lnSpc>
                          <a:spcPct val="115000"/>
                        </a:lnSpc>
                        <a:spcAft>
                          <a:spcPts val="800"/>
                        </a:spcAft>
                      </a:pPr>
                      <a:r>
                        <a:rPr lang="en-GB" sz="1600">
                          <a:effectLst/>
                        </a:rPr>
                        <a:t>Interaction orientation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304" marR="64304" marT="0" marB="0" anchor="ctr"/>
                </a:tc>
                <a:tc>
                  <a:txBody>
                    <a:bodyPr/>
                    <a:lstStyle/>
                    <a:p>
                      <a:pPr algn="ctr">
                        <a:lnSpc>
                          <a:spcPct val="115000"/>
                        </a:lnSpc>
                        <a:spcAft>
                          <a:spcPts val="800"/>
                        </a:spcAft>
                      </a:pPr>
                      <a:r>
                        <a:rPr lang="en-GB" sz="1600" dirty="0">
                          <a:effectLst/>
                        </a:rPr>
                        <a:t>Individual support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304" marR="64304" marT="0" marB="0" anchor="ctr"/>
                </a:tc>
                <a:tc>
                  <a:txBody>
                    <a:bodyPr/>
                    <a:lstStyle/>
                    <a:p>
                      <a:pPr>
                        <a:lnSpc>
                          <a:spcPct val="115000"/>
                        </a:lnSpc>
                        <a:spcAft>
                          <a:spcPts val="800"/>
                        </a:spcAft>
                      </a:pPr>
                      <a:r>
                        <a:rPr lang="en-GB" sz="1600" i="1" dirty="0">
                          <a:effectLst/>
                        </a:rPr>
                        <a:t>´…we have this time every day when two of us talk, about anything, what happened today, what made her happy…` </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64304" marR="64304" marT="0" marB="0" anchor="ctr"/>
                </a:tc>
                <a:extLst>
                  <a:ext uri="{0D108BD9-81ED-4DB2-BD59-A6C34878D82A}">
                    <a16:rowId xmlns:a16="http://schemas.microsoft.com/office/drawing/2014/main" val="329905513"/>
                  </a:ext>
                </a:extLst>
              </a:tr>
              <a:tr h="467890">
                <a:tc vMerge="1">
                  <a:txBody>
                    <a:bodyPr/>
                    <a:lstStyle/>
                    <a:p>
                      <a:endParaRPr lang="en-US"/>
                    </a:p>
                  </a:txBody>
                  <a:tcPr/>
                </a:tc>
                <a:tc>
                  <a:txBody>
                    <a:bodyPr/>
                    <a:lstStyle/>
                    <a:p>
                      <a:pPr algn="ctr">
                        <a:lnSpc>
                          <a:spcPct val="115000"/>
                        </a:lnSpc>
                        <a:spcAft>
                          <a:spcPts val="800"/>
                        </a:spcAft>
                      </a:pPr>
                      <a:r>
                        <a:rPr lang="en-GB" sz="1600" dirty="0">
                          <a:effectLst/>
                        </a:rPr>
                        <a:t>Whole group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304" marR="64304" marT="0" marB="0" anchor="ctr"/>
                </a:tc>
                <a:tc>
                  <a:txBody>
                    <a:bodyPr/>
                    <a:lstStyle/>
                    <a:p>
                      <a:pPr>
                        <a:lnSpc>
                          <a:spcPct val="115000"/>
                        </a:lnSpc>
                        <a:spcAft>
                          <a:spcPts val="800"/>
                        </a:spcAft>
                      </a:pPr>
                      <a:r>
                        <a:rPr lang="en-GB" sz="1600" i="1" dirty="0">
                          <a:effectLst/>
                        </a:rPr>
                        <a:t>´…we talk with all children about culture and what families do, and that is how everyone’s family culture is included…` </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64304" marR="64304" marT="0" marB="0" anchor="ctr"/>
                </a:tc>
                <a:extLst>
                  <a:ext uri="{0D108BD9-81ED-4DB2-BD59-A6C34878D82A}">
                    <a16:rowId xmlns:a16="http://schemas.microsoft.com/office/drawing/2014/main" val="1536271268"/>
                  </a:ext>
                </a:extLst>
              </a:tr>
            </a:tbl>
          </a:graphicData>
        </a:graphic>
      </p:graphicFrame>
      <p:pic>
        <p:nvPicPr>
          <p:cNvPr id="7" name="Slika 6">
            <a:extLst>
              <a:ext uri="{FF2B5EF4-FFF2-40B4-BE49-F238E27FC236}">
                <a16:creationId xmlns:a16="http://schemas.microsoft.com/office/drawing/2014/main" id="{8D996403-01DB-A7B8-7974-D7CBBFD6A4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4870" y="74441"/>
            <a:ext cx="1577860" cy="649256"/>
          </a:xfrm>
          <a:prstGeom prst="rect">
            <a:avLst/>
          </a:prstGeom>
        </p:spPr>
      </p:pic>
      <p:pic>
        <p:nvPicPr>
          <p:cNvPr id="8" name="Slika 7">
            <a:extLst>
              <a:ext uri="{FF2B5EF4-FFF2-40B4-BE49-F238E27FC236}">
                <a16:creationId xmlns:a16="http://schemas.microsoft.com/office/drawing/2014/main" id="{E470DC89-6758-A57D-81B2-FED5C57503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08" y="-1"/>
            <a:ext cx="1682832" cy="793035"/>
          </a:xfrm>
          <a:prstGeom prst="rect">
            <a:avLst/>
          </a:prstGeom>
        </p:spPr>
      </p:pic>
      <p:sp>
        <p:nvSpPr>
          <p:cNvPr id="9" name="Naslov 1">
            <a:extLst>
              <a:ext uri="{FF2B5EF4-FFF2-40B4-BE49-F238E27FC236}">
                <a16:creationId xmlns:a16="http://schemas.microsoft.com/office/drawing/2014/main" id="{04807CA0-1901-BADE-1F10-B79660802E4E}"/>
              </a:ext>
            </a:extLst>
          </p:cNvPr>
          <p:cNvSpPr txBox="1">
            <a:spLocks/>
          </p:cNvSpPr>
          <p:nvPr/>
        </p:nvSpPr>
        <p:spPr>
          <a:xfrm>
            <a:off x="2205873" y="74441"/>
            <a:ext cx="7532016" cy="98625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457200" algn="ctr">
              <a:lnSpc>
                <a:spcPct val="100000"/>
              </a:lnSpc>
              <a:spcAft>
                <a:spcPts val="800"/>
              </a:spcAft>
            </a:pPr>
            <a:r>
              <a:rPr lang="en-GB" sz="24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Democratic culture and inclusion </a:t>
            </a:r>
            <a:r>
              <a:rPr lang="en-GB" sz="2400" b="1" dirty="0" err="1">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throug</a:t>
            </a:r>
            <a:r>
              <a:rPr lang="hr-HR" sz="24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h </a:t>
            </a:r>
            <a:r>
              <a:rPr lang="en-GB" sz="24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democratic relationships</a:t>
            </a:r>
            <a:endParaRPr lang="en-US" sz="24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8498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46FFCAE-7F17-4437-4DBC-9DEC7AA8CE9D}"/>
              </a:ext>
            </a:extLst>
          </p:cNvPr>
          <p:cNvSpPr>
            <a:spLocks noGrp="1"/>
          </p:cNvSpPr>
          <p:nvPr>
            <p:ph type="title"/>
          </p:nvPr>
        </p:nvSpPr>
        <p:spPr>
          <a:xfrm>
            <a:off x="743932" y="1213538"/>
            <a:ext cx="10515600" cy="718957"/>
          </a:xfrm>
        </p:spPr>
        <p:txBody>
          <a:bodyPr>
            <a:normAutofit fontScale="90000"/>
          </a:bodyPr>
          <a:lstStyle/>
          <a:p>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7" name="Slika 6">
            <a:extLst>
              <a:ext uri="{FF2B5EF4-FFF2-40B4-BE49-F238E27FC236}">
                <a16:creationId xmlns:a16="http://schemas.microsoft.com/office/drawing/2014/main" id="{B219EC58-FD99-2B10-5AD3-16130D8E4B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378" y="5966193"/>
            <a:ext cx="1577860" cy="649256"/>
          </a:xfrm>
          <a:prstGeom prst="rect">
            <a:avLst/>
          </a:prstGeom>
        </p:spPr>
      </p:pic>
      <p:pic>
        <p:nvPicPr>
          <p:cNvPr id="8" name="Slika 7">
            <a:extLst>
              <a:ext uri="{FF2B5EF4-FFF2-40B4-BE49-F238E27FC236}">
                <a16:creationId xmlns:a16="http://schemas.microsoft.com/office/drawing/2014/main" id="{6CF7B00F-8BD5-4F25-D792-3AB0A34719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08" y="-1"/>
            <a:ext cx="1682832" cy="793035"/>
          </a:xfrm>
          <a:prstGeom prst="rect">
            <a:avLst/>
          </a:prstGeom>
        </p:spPr>
      </p:pic>
      <p:sp>
        <p:nvSpPr>
          <p:cNvPr id="9" name="Naslov 1">
            <a:extLst>
              <a:ext uri="{FF2B5EF4-FFF2-40B4-BE49-F238E27FC236}">
                <a16:creationId xmlns:a16="http://schemas.microsoft.com/office/drawing/2014/main" id="{4E204FD3-2F43-1F5C-B507-EF2B369554C8}"/>
              </a:ext>
            </a:extLst>
          </p:cNvPr>
          <p:cNvSpPr txBox="1">
            <a:spLocks/>
          </p:cNvSpPr>
          <p:nvPr/>
        </p:nvSpPr>
        <p:spPr>
          <a:xfrm>
            <a:off x="273378" y="1326506"/>
            <a:ext cx="3125722" cy="389244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457200">
              <a:spcAft>
                <a:spcPts val="800"/>
              </a:spcAft>
            </a:pPr>
            <a:r>
              <a:rPr lang="en-GB" sz="34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Democratic culture and inclusion through</a:t>
            </a:r>
            <a:r>
              <a:rPr lang="hr-HR" sz="34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4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democratic relationships</a:t>
            </a:r>
            <a:endParaRPr lang="en-US" sz="34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Rezervirano mjesto sadržaja 3">
            <a:extLst>
              <a:ext uri="{FF2B5EF4-FFF2-40B4-BE49-F238E27FC236}">
                <a16:creationId xmlns:a16="http://schemas.microsoft.com/office/drawing/2014/main" id="{24A29A01-6EF9-3682-CCA5-68AA93C15D4E}"/>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3752851" y="0"/>
            <a:ext cx="8248192" cy="6891880"/>
          </a:xfrm>
          <a:prstGeom prst="rect">
            <a:avLst/>
          </a:prstGeom>
        </p:spPr>
      </p:pic>
    </p:spTree>
    <p:extLst>
      <p:ext uri="{BB962C8B-B14F-4D97-AF65-F5344CB8AC3E}">
        <p14:creationId xmlns:p14="http://schemas.microsoft.com/office/powerpoint/2010/main" val="818461458"/>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335</TotalTime>
  <Words>1390</Words>
  <Application>Microsoft Office PowerPoint</Application>
  <PresentationFormat>Široki zaslon</PresentationFormat>
  <Paragraphs>127</Paragraphs>
  <Slides>13</Slides>
  <Notes>0</Notes>
  <HiddenSlides>0</HiddenSlides>
  <MMClips>0</MMClips>
  <ScaleCrop>false</ScaleCrop>
  <HeadingPairs>
    <vt:vector size="6" baseType="variant">
      <vt:variant>
        <vt:lpstr>Korišteni fontovi</vt:lpstr>
      </vt:variant>
      <vt:variant>
        <vt:i4>7</vt:i4>
      </vt:variant>
      <vt:variant>
        <vt:lpstr>Tema</vt:lpstr>
      </vt:variant>
      <vt:variant>
        <vt:i4>1</vt:i4>
      </vt:variant>
      <vt:variant>
        <vt:lpstr>Naslovi slajdova</vt:lpstr>
      </vt:variant>
      <vt:variant>
        <vt:i4>13</vt:i4>
      </vt:variant>
    </vt:vector>
  </HeadingPairs>
  <TitlesOfParts>
    <vt:vector size="21" baseType="lpstr">
      <vt:lpstr>Aptos</vt:lpstr>
      <vt:lpstr>Aptos Display</vt:lpstr>
      <vt:lpstr>Arial</vt:lpstr>
      <vt:lpstr>Arial Narrow</vt:lpstr>
      <vt:lpstr>Calibri</vt:lpstr>
      <vt:lpstr>Cambria</vt:lpstr>
      <vt:lpstr>Times New Roman</vt:lpstr>
      <vt:lpstr>Tema sustava Office</vt:lpstr>
      <vt:lpstr>PowerPoint prezentacija</vt:lpstr>
      <vt:lpstr>PowerPoint prezentacija</vt:lpstr>
      <vt:lpstr>What means DEMOCRACY in ECEC? </vt:lpstr>
      <vt:lpstr>PowerPoint prezentacija</vt:lpstr>
      <vt:lpstr>PowerPoint prezentacija</vt:lpstr>
      <vt:lpstr> </vt:lpstr>
      <vt:lpstr> </vt:lpstr>
      <vt:lpstr>PowerPoint prezentacija</vt:lpstr>
      <vt:lpstr> </vt:lpstr>
      <vt:lpstr> </vt:lpstr>
      <vt:lpstr> </vt:lpstr>
      <vt:lpstr>PowerPoint prezentacija</vt:lpstr>
      <vt:lpstr>PowerPoint prezentacija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Components of an inclusive, democratic culture in pedagogical practice of Early Childhood Education and Care Teachers in Croatia </dc:title>
  <dc:creator>Autor</dc:creator>
  <cp:lastModifiedBy>Autor</cp:lastModifiedBy>
  <cp:revision>6</cp:revision>
  <dcterms:created xsi:type="dcterms:W3CDTF">2024-04-14T10:30:54Z</dcterms:created>
  <dcterms:modified xsi:type="dcterms:W3CDTF">2024-04-14T16:06:36Z</dcterms:modified>
</cp:coreProperties>
</file>